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07" r:id="rId3"/>
    <p:sldMasterId id="2147483673" r:id="rId4"/>
  </p:sldMasterIdLst>
  <p:notesMasterIdLst>
    <p:notesMasterId r:id="rId29"/>
  </p:notesMasterIdLst>
  <p:sldIdLst>
    <p:sldId id="269" r:id="rId5"/>
    <p:sldId id="265" r:id="rId6"/>
    <p:sldId id="267" r:id="rId7"/>
    <p:sldId id="273" r:id="rId8"/>
    <p:sldId id="274" r:id="rId9"/>
    <p:sldId id="276" r:id="rId10"/>
    <p:sldId id="277" r:id="rId11"/>
    <p:sldId id="289" r:id="rId12"/>
    <p:sldId id="281" r:id="rId13"/>
    <p:sldId id="285" r:id="rId14"/>
    <p:sldId id="282" r:id="rId15"/>
    <p:sldId id="279" r:id="rId16"/>
    <p:sldId id="283" r:id="rId17"/>
    <p:sldId id="284" r:id="rId18"/>
    <p:sldId id="290" r:id="rId19"/>
    <p:sldId id="280" r:id="rId20"/>
    <p:sldId id="286" r:id="rId21"/>
    <p:sldId id="291" r:id="rId22"/>
    <p:sldId id="292" r:id="rId23"/>
    <p:sldId id="288" r:id="rId24"/>
    <p:sldId id="287" r:id="rId25"/>
    <p:sldId id="266" r:id="rId26"/>
    <p:sldId id="293" r:id="rId27"/>
    <p:sldId id="26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F5"/>
    <a:srgbClr val="CBD6EB"/>
    <a:srgbClr val="925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4" autoAdjust="0"/>
    <p:restoredTop sz="80349" autoAdjust="0"/>
  </p:normalViewPr>
  <p:slideViewPr>
    <p:cSldViewPr snapToGrid="0">
      <p:cViewPr varScale="1">
        <p:scale>
          <a:sx n="53" d="100"/>
          <a:sy n="53" d="100"/>
        </p:scale>
        <p:origin x="1680" y="52"/>
      </p:cViewPr>
      <p:guideLst>
        <p:guide orient="horz" pos="2904"/>
        <p:guide pos="2880"/>
      </p:guideLst>
    </p:cSldViewPr>
  </p:slideViewPr>
  <p:notesTextViewPr>
    <p:cViewPr>
      <p:scale>
        <a:sx n="3" d="2"/>
        <a:sy n="3" d="2"/>
      </p:scale>
      <p:origin x="0" y="0"/>
    </p:cViewPr>
  </p:notesTextViewPr>
  <p:notesViewPr>
    <p:cSldViewPr snapToGrid="0">
      <p:cViewPr varScale="1">
        <p:scale>
          <a:sx n="59" d="100"/>
          <a:sy n="59" d="100"/>
        </p:scale>
        <p:origin x="30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2C61B-21B2-4DA6-B8B3-F76571739C6B}" type="datetimeFigureOut">
              <a:rPr lang="en-US" smtClean="0"/>
              <a:t>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92E0B-5BAA-43B7-8F48-3C44F32B5B07}" type="slidenum">
              <a:rPr lang="en-US" smtClean="0"/>
              <a:t>‹#›</a:t>
            </a:fld>
            <a:endParaRPr lang="en-US"/>
          </a:p>
        </p:txBody>
      </p:sp>
    </p:spTree>
    <p:extLst>
      <p:ext uri="{BB962C8B-B14F-4D97-AF65-F5344CB8AC3E}">
        <p14:creationId xmlns:p14="http://schemas.microsoft.com/office/powerpoint/2010/main" val="330428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1</a:t>
            </a:fld>
            <a:endParaRPr lang="en-US"/>
          </a:p>
        </p:txBody>
      </p:sp>
    </p:spTree>
    <p:extLst>
      <p:ext uri="{BB962C8B-B14F-4D97-AF65-F5344CB8AC3E}">
        <p14:creationId xmlns:p14="http://schemas.microsoft.com/office/powerpoint/2010/main" val="34849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22</a:t>
            </a:fld>
            <a:endParaRPr lang="en-US"/>
          </a:p>
        </p:txBody>
      </p:sp>
    </p:spTree>
    <p:extLst>
      <p:ext uri="{BB962C8B-B14F-4D97-AF65-F5344CB8AC3E}">
        <p14:creationId xmlns:p14="http://schemas.microsoft.com/office/powerpoint/2010/main" val="229058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86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92E0B-5BAA-43B7-8F48-3C44F32B5B07}" type="slidenum">
              <a:rPr lang="en-US" smtClean="0"/>
              <a:t>24</a:t>
            </a:fld>
            <a:endParaRPr lang="en-US"/>
          </a:p>
        </p:txBody>
      </p:sp>
    </p:spTree>
    <p:extLst>
      <p:ext uri="{BB962C8B-B14F-4D97-AF65-F5344CB8AC3E}">
        <p14:creationId xmlns:p14="http://schemas.microsoft.com/office/powerpoint/2010/main" val="336795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2</a:t>
            </a:fld>
            <a:endParaRPr lang="en-US"/>
          </a:p>
        </p:txBody>
      </p:sp>
    </p:spTree>
    <p:extLst>
      <p:ext uri="{BB962C8B-B14F-4D97-AF65-F5344CB8AC3E}">
        <p14:creationId xmlns:p14="http://schemas.microsoft.com/office/powerpoint/2010/main" val="215762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2E0B-5BAA-43B7-8F48-3C44F32B5B07}" type="slidenum">
              <a:rPr lang="en-US" smtClean="0"/>
              <a:t>4</a:t>
            </a:fld>
            <a:endParaRPr lang="en-US"/>
          </a:p>
        </p:txBody>
      </p:sp>
    </p:spTree>
    <p:extLst>
      <p:ext uri="{BB962C8B-B14F-4D97-AF65-F5344CB8AC3E}">
        <p14:creationId xmlns:p14="http://schemas.microsoft.com/office/powerpoint/2010/main" val="94306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38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80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31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39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648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2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2946" y="1122363"/>
            <a:ext cx="7298108"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922946" y="3602038"/>
            <a:ext cx="7298108"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29968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5854" y="1122363"/>
            <a:ext cx="7332292"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905854" y="3602038"/>
            <a:ext cx="7332292" cy="1655762"/>
          </a:xfrm>
        </p:spPr>
        <p:txBody>
          <a:bodyPr/>
          <a:lstStyle>
            <a:lvl1pPr marL="0" indent="0" algn="ct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338960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215847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081" y="1825625"/>
            <a:ext cx="371476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60521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7816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081" y="1681163"/>
            <a:ext cx="3698101" cy="823912"/>
          </a:xfrm>
        </p:spPr>
        <p:txBody>
          <a:bodyPr anchor="b"/>
          <a:lstStyle>
            <a:lvl1pPr marL="0" indent="0">
              <a:buNone/>
              <a:defRPr sz="2400" b="1">
                <a:solidFill>
                  <a:schemeClr val="accent1">
                    <a:lumMod val="20000"/>
                    <a:lumOff val="8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00081" y="2505075"/>
            <a:ext cx="369810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643177" cy="823912"/>
          </a:xfrm>
        </p:spPr>
        <p:txBody>
          <a:bodyPr anchor="b"/>
          <a:lstStyle>
            <a:lvl1pPr marL="0" indent="0">
              <a:buNone/>
              <a:defRPr sz="2400" b="1">
                <a:solidFill>
                  <a:schemeClr val="accent1">
                    <a:lumMod val="20000"/>
                    <a:lumOff val="8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2" y="2505075"/>
            <a:ext cx="364317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10" name="Title 1"/>
          <p:cNvSpPr>
            <a:spLocks noGrp="1"/>
          </p:cNvSpPr>
          <p:nvPr>
            <p:ph type="title"/>
          </p:nvPr>
        </p:nvSpPr>
        <p:spPr>
          <a:xfrm>
            <a:off x="822433" y="633046"/>
            <a:ext cx="7449896" cy="1057642"/>
          </a:xfrm>
        </p:spPr>
        <p:txBody>
          <a:body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387660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412343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85269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080" y="703391"/>
            <a:ext cx="3304169" cy="135401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462977" y="703392"/>
            <a:ext cx="3766624" cy="5157666"/>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00079" y="2321173"/>
            <a:ext cx="330416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917547" y="2121807"/>
            <a:ext cx="3186701" cy="45719"/>
          </a:xfrm>
          <a:prstGeom prst="rect">
            <a:avLst/>
          </a:prstGeom>
        </p:spPr>
      </p:pic>
    </p:spTree>
    <p:extLst>
      <p:ext uri="{BB962C8B-B14F-4D97-AF65-F5344CB8AC3E}">
        <p14:creationId xmlns:p14="http://schemas.microsoft.com/office/powerpoint/2010/main" val="112775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080" y="703391"/>
            <a:ext cx="330416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00080" y="2321173"/>
            <a:ext cx="330416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920685" y="2108463"/>
            <a:ext cx="3188840" cy="48744"/>
          </a:xfrm>
          <a:prstGeom prst="rect">
            <a:avLst/>
          </a:prstGeom>
        </p:spPr>
      </p:pic>
      <p:sp>
        <p:nvSpPr>
          <p:cNvPr id="10" name="Picture Placeholder 2"/>
          <p:cNvSpPr>
            <a:spLocks noGrp="1"/>
          </p:cNvSpPr>
          <p:nvPr>
            <p:ph type="pic" idx="13"/>
          </p:nvPr>
        </p:nvSpPr>
        <p:spPr>
          <a:xfrm>
            <a:off x="4457699" y="987432"/>
            <a:ext cx="3780447"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Tree>
    <p:extLst>
      <p:ext uri="{BB962C8B-B14F-4D97-AF65-F5344CB8AC3E}">
        <p14:creationId xmlns:p14="http://schemas.microsoft.com/office/powerpoint/2010/main" val="357768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905854" y="703391"/>
            <a:ext cx="3203673" cy="515766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2" name="Title 1"/>
          <p:cNvSpPr>
            <a:spLocks noGrp="1"/>
          </p:cNvSpPr>
          <p:nvPr>
            <p:ph type="title"/>
          </p:nvPr>
        </p:nvSpPr>
        <p:spPr>
          <a:xfrm>
            <a:off x="4457701" y="703391"/>
            <a:ext cx="3780445"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4457702" y="2321173"/>
            <a:ext cx="3780445"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4457699" y="2113679"/>
            <a:ext cx="3790002" cy="43527"/>
          </a:xfrm>
          <a:prstGeom prst="rect">
            <a:avLst/>
          </a:prstGeom>
        </p:spPr>
      </p:pic>
    </p:spTree>
    <p:extLst>
      <p:ext uri="{BB962C8B-B14F-4D97-AF65-F5344CB8AC3E}">
        <p14:creationId xmlns:p14="http://schemas.microsoft.com/office/powerpoint/2010/main" val="2827253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59933" y="2152091"/>
            <a:ext cx="5369100" cy="2443401"/>
          </a:xfrm>
        </p:spPr>
        <p:txBody>
          <a:bodyPr anchor="b">
            <a:normAutofit/>
          </a:bodyPr>
          <a:lstStyle>
            <a:lvl1pPr algn="r">
              <a:defRPr lang="en-US" dirty="0"/>
            </a:lvl1pPr>
          </a:lstStyle>
          <a:p>
            <a:r>
              <a:rPr lang="en-US" dirty="0"/>
              <a:t>CLICK TO EDIT MASTER TITLE STYLE</a:t>
            </a:r>
          </a:p>
        </p:txBody>
      </p:sp>
      <p:sp>
        <p:nvSpPr>
          <p:cNvPr id="3" name="Subtitle 2"/>
          <p:cNvSpPr>
            <a:spLocks noGrp="1"/>
          </p:cNvSpPr>
          <p:nvPr>
            <p:ph type="subTitle" idx="1"/>
          </p:nvPr>
        </p:nvSpPr>
        <p:spPr>
          <a:xfrm>
            <a:off x="2859933" y="4769707"/>
            <a:ext cx="5369100" cy="1161535"/>
          </a:xfrm>
        </p:spPr>
        <p:txBody>
          <a:bodyPr/>
          <a:lstStyle>
            <a:lvl1pPr marL="0" indent="0" algn="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
        <p:nvSpPr>
          <p:cNvPr id="7" name="Rectangle 6"/>
          <p:cNvSpPr>
            <a:spLocks noChangeArrowheads="1"/>
          </p:cNvSpPr>
          <p:nvPr userDrawn="1"/>
        </p:nvSpPr>
        <p:spPr bwMode="auto">
          <a:xfrm rot="10800000">
            <a:off x="5134808" y="4658517"/>
            <a:ext cx="2980492" cy="45720"/>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5860" y="6216523"/>
            <a:ext cx="1906380" cy="325740"/>
          </a:xfrm>
          <a:prstGeom prst="rect">
            <a:avLst/>
          </a:prstGeom>
        </p:spPr>
      </p:pic>
    </p:spTree>
    <p:extLst>
      <p:ext uri="{BB962C8B-B14F-4D97-AF65-F5344CB8AC3E}">
        <p14:creationId xmlns:p14="http://schemas.microsoft.com/office/powerpoint/2010/main" val="1293689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267680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27210" y="675249"/>
            <a:ext cx="3777176" cy="2834714"/>
          </a:xfrm>
        </p:spPr>
        <p:txBody>
          <a:bodyPr anchor="b"/>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27210" y="3699810"/>
            <a:ext cx="3777176" cy="1969477"/>
          </a:xfrm>
        </p:spPr>
        <p:txBody>
          <a:bodyPr/>
          <a:lstStyle>
            <a:lvl1pPr marL="0" indent="0" algn="ct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503875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27210" y="633046"/>
            <a:ext cx="3777176" cy="105764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927210" y="2065314"/>
            <a:ext cx="3777176" cy="401459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4927209" y="1856235"/>
            <a:ext cx="3806190" cy="43527"/>
          </a:xfrm>
          <a:prstGeom prst="rect">
            <a:avLst/>
          </a:prstGeom>
        </p:spPr>
      </p:pic>
    </p:spTree>
    <p:extLst>
      <p:ext uri="{BB962C8B-B14F-4D97-AF65-F5344CB8AC3E}">
        <p14:creationId xmlns:p14="http://schemas.microsoft.com/office/powerpoint/2010/main" val="242859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27210" y="1913209"/>
            <a:ext cx="3777176" cy="704410"/>
          </a:xfrm>
        </p:spPr>
        <p:txBody>
          <a:bodyPr anchor="b"/>
          <a:lstStyle>
            <a:lvl1pPr marL="0" indent="0">
              <a:buNone/>
              <a:defRPr sz="2400" b="1">
                <a:solidFill>
                  <a:schemeClr val="accent1">
                    <a:lumMod val="20000"/>
                    <a:lumOff val="8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4927210" y="2645755"/>
            <a:ext cx="3777176" cy="33892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4927210" y="633046"/>
            <a:ext cx="3777176" cy="1057642"/>
          </a:xfrm>
        </p:spPr>
        <p:txBody>
          <a:bodyPr/>
          <a:lstStyle>
            <a:lvl1pPr>
              <a:defRPr>
                <a:solidFill>
                  <a:schemeClr val="bg1"/>
                </a:solidFill>
              </a:defRPr>
            </a:lvl1pPr>
          </a:lstStyle>
          <a:p>
            <a:r>
              <a:rPr lang="en-US" dirty="0"/>
              <a:t>Click to edit Master title style</a:t>
            </a:r>
          </a:p>
        </p:txBody>
      </p:sp>
      <p:pic>
        <p:nvPicPr>
          <p:cNvPr id="8" name="Picture 7"/>
          <p:cNvPicPr>
            <a:picLocks/>
          </p:cNvPicPr>
          <p:nvPr userDrawn="1"/>
        </p:nvPicPr>
        <p:blipFill>
          <a:blip r:embed="rId2"/>
          <a:stretch>
            <a:fillRect/>
          </a:stretch>
        </p:blipFill>
        <p:spPr>
          <a:xfrm>
            <a:off x="4927209" y="1856235"/>
            <a:ext cx="3806190" cy="43527"/>
          </a:xfrm>
          <a:prstGeom prst="rect">
            <a:avLst/>
          </a:prstGeom>
        </p:spPr>
      </p:pic>
    </p:spTree>
    <p:extLst>
      <p:ext uri="{BB962C8B-B14F-4D97-AF65-F5344CB8AC3E}">
        <p14:creationId xmlns:p14="http://schemas.microsoft.com/office/powerpoint/2010/main" val="2673873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379455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22613" y="705420"/>
            <a:ext cx="3325562"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44461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9169" y="1825625"/>
            <a:ext cx="359568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6052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13872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081" y="1681163"/>
            <a:ext cx="369810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00081" y="2505075"/>
            <a:ext cx="369810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60521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2" y="2505075"/>
            <a:ext cx="36052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10" name="Title 1"/>
          <p:cNvSpPr>
            <a:spLocks noGrp="1"/>
          </p:cNvSpPr>
          <p:nvPr>
            <p:ph type="title"/>
          </p:nvPr>
        </p:nvSpPr>
        <p:spPr>
          <a:xfrm>
            <a:off x="805341" y="633046"/>
            <a:ext cx="7484080" cy="1057642"/>
          </a:xfrm>
        </p:spPr>
        <p:txBody>
          <a:body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404437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169" y="1668567"/>
            <a:ext cx="7315200" cy="39016"/>
          </a:xfrm>
          <a:prstGeom prst="rect">
            <a:avLst/>
          </a:prstGeom>
        </p:spPr>
      </p:pic>
    </p:spTree>
    <p:extLst>
      <p:ext uri="{BB962C8B-B14F-4D97-AF65-F5344CB8AC3E}">
        <p14:creationId xmlns:p14="http://schemas.microsoft.com/office/powerpoint/2010/main" val="11803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37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1793" y="703391"/>
            <a:ext cx="3368555" cy="135401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462977" y="703392"/>
            <a:ext cx="3766624" cy="5157666"/>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01792" y="2321173"/>
            <a:ext cx="3368555"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802267" y="2113679"/>
            <a:ext cx="3373453" cy="43527"/>
          </a:xfrm>
          <a:prstGeom prst="rect">
            <a:avLst/>
          </a:prstGeom>
        </p:spPr>
      </p:pic>
    </p:spTree>
    <p:extLst>
      <p:ext uri="{BB962C8B-B14F-4D97-AF65-F5344CB8AC3E}">
        <p14:creationId xmlns:p14="http://schemas.microsoft.com/office/powerpoint/2010/main" val="288746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081" y="703391"/>
            <a:ext cx="330416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00080" y="2321173"/>
            <a:ext cx="330416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800553" y="2113679"/>
            <a:ext cx="3308972" cy="43527"/>
          </a:xfrm>
          <a:prstGeom prst="rect">
            <a:avLst/>
          </a:prstGeom>
        </p:spPr>
      </p:pic>
      <p:sp>
        <p:nvSpPr>
          <p:cNvPr id="10" name="Picture Placeholder 2"/>
          <p:cNvSpPr>
            <a:spLocks noGrp="1"/>
          </p:cNvSpPr>
          <p:nvPr>
            <p:ph type="pic" idx="13"/>
          </p:nvPr>
        </p:nvSpPr>
        <p:spPr>
          <a:xfrm>
            <a:off x="4554907" y="987432"/>
            <a:ext cx="3691785"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Tree>
    <p:extLst>
      <p:ext uri="{BB962C8B-B14F-4D97-AF65-F5344CB8AC3E}">
        <p14:creationId xmlns:p14="http://schemas.microsoft.com/office/powerpoint/2010/main" val="428176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897308" y="703391"/>
            <a:ext cx="3212219" cy="515766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2" name="Title 1"/>
          <p:cNvSpPr>
            <a:spLocks noGrp="1"/>
          </p:cNvSpPr>
          <p:nvPr>
            <p:ph type="title"/>
          </p:nvPr>
        </p:nvSpPr>
        <p:spPr>
          <a:xfrm>
            <a:off x="4457701" y="703391"/>
            <a:ext cx="377189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4457702" y="2321173"/>
            <a:ext cx="377189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4457699" y="2113679"/>
            <a:ext cx="3781434" cy="43527"/>
          </a:xfrm>
          <a:prstGeom prst="rect">
            <a:avLst/>
          </a:prstGeom>
        </p:spPr>
      </p:pic>
    </p:spTree>
    <p:extLst>
      <p:ext uri="{BB962C8B-B14F-4D97-AF65-F5344CB8AC3E}">
        <p14:creationId xmlns:p14="http://schemas.microsoft.com/office/powerpoint/2010/main" val="141743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image" Target="../media/image5.w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8.wmf"/><Relationship Id="rId5" Type="http://schemas.openxmlformats.org/officeDocument/2006/relationships/slideLayout" Target="../slideLayouts/slideLayout14.xml"/><Relationship Id="rId15" Type="http://schemas.openxmlformats.org/officeDocument/2006/relationships/image" Target="../media/image11.wmf"/><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0.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22.xml"/><Relationship Id="rId7" Type="http://schemas.openxmlformats.org/officeDocument/2006/relationships/image" Target="../media/image12.png"/><Relationship Id="rId12" Type="http://schemas.openxmlformats.org/officeDocument/2006/relationships/image" Target="../media/image10.w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11" Type="http://schemas.openxmlformats.org/officeDocument/2006/relationships/image" Target="../media/image9.wmf"/><Relationship Id="rId5" Type="http://schemas.openxmlformats.org/officeDocument/2006/relationships/slideLayout" Target="../slideLayouts/slideLayout24.xml"/><Relationship Id="rId10" Type="http://schemas.openxmlformats.org/officeDocument/2006/relationships/image" Target="../media/image13.wmf"/><Relationship Id="rId4" Type="http://schemas.openxmlformats.org/officeDocument/2006/relationships/slideLayout" Target="../slideLayouts/slideLayout23.xml"/><Relationship Id="rId9"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87" y="633046"/>
            <a:ext cx="7466988"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3887" y="1825629"/>
            <a:ext cx="7466988"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11" cstate="screen">
            <a:extLst>
              <a:ext uri="{28A0092B-C50C-407E-A947-70E740481C1C}">
                <a14:useLocalDpi xmlns:a14="http://schemas.microsoft.com/office/drawing/2010/main"/>
              </a:ext>
            </a:extLst>
          </a:blip>
          <a:stretch>
            <a:fillRect/>
          </a:stretch>
        </p:blipFill>
        <p:spPr>
          <a:xfrm>
            <a:off x="-8300" y="6380970"/>
            <a:ext cx="4114800" cy="53032"/>
          </a:xfrm>
          <a:prstGeom prst="rect">
            <a:avLst/>
          </a:prstGeom>
        </p:spPr>
      </p:pic>
      <p:pic>
        <p:nvPicPr>
          <p:cNvPr id="9" name="Picture 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375387" y="6216423"/>
            <a:ext cx="1905488" cy="324850"/>
          </a:xfrm>
          <a:prstGeom prst="rect">
            <a:avLst/>
          </a:prstGeom>
        </p:spPr>
      </p:pic>
    </p:spTree>
    <p:extLst>
      <p:ext uri="{BB962C8B-B14F-4D97-AF65-F5344CB8AC3E}">
        <p14:creationId xmlns:p14="http://schemas.microsoft.com/office/powerpoint/2010/main" val="1490537815"/>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2" r:id="rId3"/>
    <p:sldLayoutId id="2147483653" r:id="rId4"/>
    <p:sldLayoutId id="2147483654" r:id="rId5"/>
    <p:sldLayoutId id="2147483655" r:id="rId6"/>
    <p:sldLayoutId id="2147483656" r:id="rId7"/>
    <p:sldLayoutId id="2147483695" r:id="rId8"/>
    <p:sldLayoutId id="2147483696" r:id="rId9"/>
  </p:sldLayoutIdLst>
  <p:txStyles>
    <p:titleStyle>
      <a:lvl1pPr algn="l" defTabSz="914354"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74306" indent="-274306" algn="l" defTabSz="914354" rtl="0" eaLnBrk="1" latinLnBrk="0" hangingPunct="1">
        <a:lnSpc>
          <a:spcPct val="90000"/>
        </a:lnSpc>
        <a:spcBef>
          <a:spcPts val="1000"/>
        </a:spcBef>
        <a:buSzPct val="90000"/>
        <a:buFontTx/>
        <a:buBlip>
          <a:blip r:embed="rId13"/>
        </a:buBlip>
        <a:defRPr sz="2400" kern="1200">
          <a:solidFill>
            <a:schemeClr val="tx1">
              <a:lumMod val="75000"/>
              <a:lumOff val="25000"/>
            </a:schemeClr>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14"/>
        </a:buBlip>
        <a:defRPr sz="2000" kern="1200">
          <a:solidFill>
            <a:schemeClr val="tx1">
              <a:lumMod val="75000"/>
              <a:lumOff val="25000"/>
            </a:schemeClr>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15"/>
        </a:buBlip>
        <a:defRPr sz="1800" kern="1200">
          <a:solidFill>
            <a:schemeClr val="tx1">
              <a:lumMod val="75000"/>
              <a:lumOff val="25000"/>
            </a:schemeClr>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16"/>
        </a:buBlip>
        <a:defRPr sz="1600" kern="1200">
          <a:solidFill>
            <a:schemeClr val="tx1">
              <a:lumMod val="75000"/>
              <a:lumOff val="25000"/>
            </a:schemeClr>
          </a:solidFill>
          <a:latin typeface="+mn-lt"/>
          <a:ea typeface="+mn-ea"/>
          <a:cs typeface="+mn-cs"/>
        </a:defRPr>
      </a:lvl4pPr>
      <a:lvl5pPr marL="2011580" indent="-182870" algn="l" defTabSz="914354"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5341" y="633046"/>
            <a:ext cx="7484080"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5341" y="1825629"/>
            <a:ext cx="7484080"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8335" y="6381750"/>
            <a:ext cx="41148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 name="Rectangle 5"/>
          <p:cNvSpPr>
            <a:spLocks noChangeArrowheads="1"/>
          </p:cNvSpPr>
          <p:nvPr userDrawn="1"/>
        </p:nvSpPr>
        <p:spPr bwMode="auto">
          <a:xfrm>
            <a:off x="-8334" y="6381750"/>
            <a:ext cx="1469231" cy="52388"/>
          </a:xfrm>
          <a:prstGeom prst="rect">
            <a:avLst/>
          </a:prstGeom>
          <a:solidFill>
            <a:srgbClr val="F7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Rectangle 6"/>
          <p:cNvSpPr>
            <a:spLocks noChangeArrowheads="1"/>
          </p:cNvSpPr>
          <p:nvPr userDrawn="1"/>
        </p:nvSpPr>
        <p:spPr bwMode="auto">
          <a:xfrm>
            <a:off x="1485904" y="6381750"/>
            <a:ext cx="1469231" cy="52388"/>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Rectangle 7"/>
          <p:cNvSpPr>
            <a:spLocks noChangeArrowheads="1"/>
          </p:cNvSpPr>
          <p:nvPr userDrawn="1"/>
        </p:nvSpPr>
        <p:spPr bwMode="auto">
          <a:xfrm>
            <a:off x="2980135" y="6381750"/>
            <a:ext cx="734616" cy="52388"/>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Rectangle 8"/>
          <p:cNvSpPr>
            <a:spLocks noChangeArrowheads="1"/>
          </p:cNvSpPr>
          <p:nvPr userDrawn="1"/>
        </p:nvSpPr>
        <p:spPr bwMode="auto">
          <a:xfrm>
            <a:off x="3738562" y="6381750"/>
            <a:ext cx="367904"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p>
        </p:txBody>
      </p:sp>
      <p:pic>
        <p:nvPicPr>
          <p:cNvPr id="14" name="Picture 13"/>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383041" y="6216523"/>
            <a:ext cx="1906380" cy="325740"/>
          </a:xfrm>
          <a:prstGeom prst="rect">
            <a:avLst/>
          </a:prstGeom>
        </p:spPr>
      </p:pic>
    </p:spTree>
    <p:extLst>
      <p:ext uri="{BB962C8B-B14F-4D97-AF65-F5344CB8AC3E}">
        <p14:creationId xmlns:p14="http://schemas.microsoft.com/office/powerpoint/2010/main" val="1789356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12"/>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13"/>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14"/>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15"/>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5341" y="633046"/>
            <a:ext cx="7484080"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5341" y="1825629"/>
            <a:ext cx="7484080"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8335" y="6381750"/>
            <a:ext cx="41148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878267042"/>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3"/>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4"/>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5"/>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6"/>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4"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3124" y="2139"/>
            <a:ext cx="4972177" cy="6853721"/>
          </a:xfrm>
          <a:prstGeom prst="rect">
            <a:avLst/>
          </a:prstGeom>
        </p:spPr>
      </p:pic>
      <p:sp>
        <p:nvSpPr>
          <p:cNvPr id="2" name="Title Placeholder 1"/>
          <p:cNvSpPr>
            <a:spLocks noGrp="1"/>
          </p:cNvSpPr>
          <p:nvPr>
            <p:ph type="title"/>
          </p:nvPr>
        </p:nvSpPr>
        <p:spPr>
          <a:xfrm>
            <a:off x="5001065" y="633046"/>
            <a:ext cx="3703320" cy="105764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001065" y="1825629"/>
            <a:ext cx="3703320"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884" y="6497329"/>
            <a:ext cx="690197"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8300" y="6380970"/>
            <a:ext cx="4114800" cy="53032"/>
          </a:xfrm>
          <a:prstGeom prst="rect">
            <a:avLst/>
          </a:prstGeom>
        </p:spPr>
      </p:pic>
      <p:pic>
        <p:nvPicPr>
          <p:cNvPr id="9" name="Picture 8"/>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77849" y="6229196"/>
            <a:ext cx="1926536" cy="329184"/>
          </a:xfrm>
          <a:prstGeom prst="rect">
            <a:avLst/>
          </a:prstGeom>
        </p:spPr>
      </p:pic>
    </p:spTree>
    <p:extLst>
      <p:ext uri="{BB962C8B-B14F-4D97-AF65-F5344CB8AC3E}">
        <p14:creationId xmlns:p14="http://schemas.microsoft.com/office/powerpoint/2010/main" val="369607757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9" r:id="rId3"/>
    <p:sldLayoutId id="2147483681" r:id="rId4"/>
    <p:sldLayoutId id="2147483683" r:id="rId5"/>
  </p:sldLayoutIdLst>
  <p:txStyles>
    <p:titleStyle>
      <a:lvl1pPr algn="l" defTabSz="914354"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74306" indent="-274306" algn="l" defTabSz="914354"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imeo.com/35702056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8509" y="2152091"/>
            <a:ext cx="5610524" cy="2443401"/>
          </a:xfrm>
        </p:spPr>
        <p:txBody>
          <a:bodyPr/>
          <a:lstStyle/>
          <a:p>
            <a:r>
              <a:rPr lang="en-US" dirty="0"/>
              <a:t>Staff Education 5195 Template</a:t>
            </a:r>
          </a:p>
        </p:txBody>
      </p:sp>
      <p:sp>
        <p:nvSpPr>
          <p:cNvPr id="10" name="Subtitle 9"/>
          <p:cNvSpPr>
            <a:spLocks noGrp="1"/>
          </p:cNvSpPr>
          <p:nvPr>
            <p:ph type="subTitle" idx="1"/>
          </p:nvPr>
        </p:nvSpPr>
        <p:spPr>
          <a:xfrm>
            <a:off x="2618509" y="4769707"/>
            <a:ext cx="5610524" cy="1161535"/>
          </a:xfrm>
        </p:spPr>
        <p:txBody>
          <a:bodyPr/>
          <a:lstStyle/>
          <a:p>
            <a:endParaRPr lang="en-US"/>
          </a:p>
        </p:txBody>
      </p:sp>
    </p:spTree>
    <p:extLst>
      <p:ext uri="{BB962C8B-B14F-4D97-AF65-F5344CB8AC3E}">
        <p14:creationId xmlns:p14="http://schemas.microsoft.com/office/powerpoint/2010/main" val="145920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Inclusion Criteria and Screening</a:t>
            </a:r>
          </a:p>
        </p:txBody>
      </p:sp>
      <p:sp>
        <p:nvSpPr>
          <p:cNvPr id="3" name="Content Placeholder 2"/>
          <p:cNvSpPr>
            <a:spLocks noGrp="1"/>
          </p:cNvSpPr>
          <p:nvPr>
            <p:ph idx="1"/>
          </p:nvPr>
        </p:nvSpPr>
        <p:spPr/>
        <p:txBody>
          <a:bodyPr>
            <a:normAutofit/>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Inclusion Criteri</a:t>
            </a:r>
            <a:r>
              <a:rPr lang="en-US" dirty="0">
                <a:latin typeface="Calibri" panose="020F0502020204030204" pitchFamily="34" charset="0"/>
                <a:ea typeface="Calibri" panose="020F0502020204030204" pitchFamily="34" charset="0"/>
                <a:cs typeface="Calibri" panose="020F0502020204030204" pitchFamily="34" charset="0"/>
              </a:rPr>
              <a:t>a </a:t>
            </a:r>
          </a:p>
          <a:p>
            <a:pPr lvl="1"/>
            <a:r>
              <a:rPr lang="en-US" dirty="0">
                <a:latin typeface="Calibri" panose="020F0502020204030204" pitchFamily="34" charset="0"/>
                <a:ea typeface="Calibri" panose="020F0502020204030204" pitchFamily="34" charset="0"/>
                <a:cs typeface="Calibri" panose="020F0502020204030204" pitchFamily="34" charset="0"/>
              </a:rPr>
              <a:t>Opioid Overdose</a:t>
            </a:r>
          </a:p>
          <a:p>
            <a:pPr lvl="1"/>
            <a:r>
              <a:rPr lang="en-US" dirty="0">
                <a:latin typeface="Calibri" panose="020F0502020204030204" pitchFamily="34" charset="0"/>
                <a:ea typeface="Calibri" panose="020F0502020204030204" pitchFamily="34" charset="0"/>
                <a:cs typeface="Calibri" panose="020F0502020204030204" pitchFamily="34" charset="0"/>
              </a:rPr>
              <a:t>Symptoms of Opioid Use Disorder</a:t>
            </a:r>
          </a:p>
          <a:p>
            <a:pPr lvl="1"/>
            <a:r>
              <a:rPr lang="en-US" dirty="0">
                <a:latin typeface="Calibri" panose="020F0502020204030204" pitchFamily="34" charset="0"/>
                <a:ea typeface="Calibri" panose="020F0502020204030204" pitchFamily="34" charset="0"/>
                <a:cs typeface="Calibri" panose="020F0502020204030204" pitchFamily="34" charset="0"/>
              </a:rPr>
              <a:t>Adverse Event r/t OUD</a:t>
            </a:r>
          </a:p>
          <a:p>
            <a:pPr marL="0" lv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Screening Protocol or Tool</a:t>
            </a:r>
          </a:p>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slide should detail the inclusion criteria and screening process determined by your organization as written in hospital policy**</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247756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Naloxone Storage and Retrieval</a:t>
            </a:r>
          </a:p>
        </p:txBody>
      </p:sp>
      <p:sp>
        <p:nvSpPr>
          <p:cNvPr id="3" name="Content Placeholder 2"/>
          <p:cNvSpPr>
            <a:spLocks noGrp="1"/>
          </p:cNvSpPr>
          <p:nvPr>
            <p:ph idx="1"/>
          </p:nvPr>
        </p:nvSpPr>
        <p:spPr/>
        <p:txBody>
          <a:bodyPr>
            <a:normAutofit/>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Storage</a:t>
            </a:r>
          </a:p>
          <a:p>
            <a:pPr lvl="0"/>
            <a:r>
              <a:rPr lang="en-US" dirty="0">
                <a:latin typeface="Calibri" panose="020F0502020204030204" pitchFamily="34" charset="0"/>
                <a:ea typeface="Calibri" panose="020F0502020204030204" pitchFamily="34" charset="0"/>
                <a:cs typeface="Calibri" panose="020F0502020204030204" pitchFamily="34" charset="0"/>
              </a:rPr>
              <a:t>Retrieval</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Naloxone </a:t>
            </a:r>
            <a:r>
              <a:rPr lang="en-US" dirty="0">
                <a:latin typeface="Calibri" panose="020F0502020204030204" pitchFamily="34" charset="0"/>
                <a:ea typeface="Calibri" panose="020F0502020204030204" pitchFamily="34" charset="0"/>
                <a:cs typeface="Calibri" panose="020F0502020204030204" pitchFamily="34" charset="0"/>
              </a:rPr>
              <a:t>Discharge Kit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HCA Overdose prevention and instructions for use</a:t>
            </a:r>
          </a:p>
          <a:p>
            <a:pPr lvl="1"/>
            <a:r>
              <a:rPr lang="en-US" dirty="0">
                <a:latin typeface="Calibri" panose="020F0502020204030204" pitchFamily="34" charset="0"/>
                <a:ea typeface="Calibri" panose="020F0502020204030204" pitchFamily="34" charset="0"/>
                <a:cs typeface="Calibri" panose="020F0502020204030204" pitchFamily="34" charset="0"/>
              </a:rPr>
              <a:t>HCA Harm reduction and MOUD patient brochures</a:t>
            </a:r>
          </a:p>
          <a:p>
            <a:pPr lvl="1"/>
            <a:r>
              <a:rPr lang="en-US" dirty="0">
                <a:latin typeface="Calibri" panose="020F0502020204030204" pitchFamily="34" charset="0"/>
                <a:ea typeface="Calibri" panose="020F0502020204030204" pitchFamily="34" charset="0"/>
                <a:cs typeface="Calibri" panose="020F0502020204030204" pitchFamily="34" charset="0"/>
              </a:rPr>
              <a:t>Prepackaged naloxone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lvl="1"/>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Patient signature page (optional)</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slide should detail where naloxone is kept, how to access it, and review the materials in the naloxone kit**</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175645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 Education</a:t>
            </a:r>
          </a:p>
        </p:txBody>
      </p:sp>
      <p:sp>
        <p:nvSpPr>
          <p:cNvPr id="3" name="Content Placeholder 2"/>
          <p:cNvSpPr>
            <a:spLocks noGrp="1"/>
          </p:cNvSpPr>
          <p:nvPr>
            <p:ph idx="1"/>
          </p:nvPr>
        </p:nvSpPr>
        <p:spPr/>
        <p:txBody>
          <a:bodyPr>
            <a:normAutofit fontScale="70000" lnSpcReduction="20000"/>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Review the overdose reversal instructions and directions for use with the patient and discuss the following topics:</a:t>
            </a:r>
          </a:p>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lvl="1"/>
            <a:r>
              <a:rPr lang="en-US" dirty="0">
                <a:effectLst/>
                <a:latin typeface="Calibri" panose="020F0502020204030204" pitchFamily="34" charset="0"/>
                <a:ea typeface="Calibri" panose="020F0502020204030204" pitchFamily="34" charset="0"/>
                <a:cs typeface="Calibri" panose="020F0502020204030204" pitchFamily="34" charset="0"/>
              </a:rPr>
              <a:t>Risk factors for opioid overdose</a:t>
            </a:r>
          </a:p>
          <a:p>
            <a:pPr lvl="1"/>
            <a:r>
              <a:rPr lang="en-US" dirty="0">
                <a:effectLst/>
                <a:latin typeface="Calibri" panose="020F0502020204030204" pitchFamily="34" charset="0"/>
                <a:ea typeface="Calibri" panose="020F0502020204030204" pitchFamily="34" charset="0"/>
                <a:cs typeface="Calibri" panose="020F0502020204030204" pitchFamily="34" charset="0"/>
              </a:rPr>
              <a:t>Strategies to reduce overdose risk</a:t>
            </a:r>
          </a:p>
          <a:p>
            <a:pPr lvl="1"/>
            <a:r>
              <a:rPr lang="en-US" dirty="0">
                <a:effectLst/>
                <a:latin typeface="Calibri" panose="020F0502020204030204" pitchFamily="34" charset="0"/>
                <a:ea typeface="Calibri" panose="020F0502020204030204" pitchFamily="34" charset="0"/>
                <a:cs typeface="Calibri" panose="020F0502020204030204" pitchFamily="34" charset="0"/>
              </a:rPr>
              <a:t>How to recognize and respond to an overdose</a:t>
            </a:r>
          </a:p>
          <a:p>
            <a:pPr lvl="1"/>
            <a:r>
              <a:rPr lang="en-US" dirty="0">
                <a:effectLst/>
                <a:latin typeface="Calibri" panose="020F0502020204030204" pitchFamily="34" charset="0"/>
                <a:ea typeface="Calibri" panose="020F0502020204030204" pitchFamily="34" charset="0"/>
                <a:cs typeface="Calibri" panose="020F0502020204030204" pitchFamily="34" charset="0"/>
              </a:rPr>
              <a:t>How to administer naloxone</a:t>
            </a:r>
          </a:p>
          <a:p>
            <a:pPr lvl="1"/>
            <a:r>
              <a:rPr lang="en-US" dirty="0">
                <a:effectLst/>
                <a:latin typeface="Calibri" panose="020F0502020204030204" pitchFamily="34" charset="0"/>
                <a:ea typeface="Calibri" panose="020F0502020204030204" pitchFamily="34" charset="0"/>
                <a:cs typeface="Calibri" panose="020F0502020204030204" pitchFamily="34" charset="0"/>
              </a:rPr>
              <a:t>Potential for withdrawal symptoms</a:t>
            </a:r>
          </a:p>
          <a:p>
            <a:pPr lvl="1"/>
            <a:r>
              <a:rPr lang="en-US" dirty="0">
                <a:latin typeface="Calibri" panose="020F0502020204030204" pitchFamily="34" charset="0"/>
                <a:ea typeface="Calibri" panose="020F0502020204030204" pitchFamily="34" charset="0"/>
                <a:cs typeface="Calibri" panose="020F0502020204030204" pitchFamily="34" charset="0"/>
              </a:rPr>
              <a:t>Potential for return of overdose symptoms</a:t>
            </a:r>
          </a:p>
          <a:p>
            <a:pPr lvl="1"/>
            <a:r>
              <a:rPr lang="en-US" dirty="0">
                <a:effectLst/>
                <a:latin typeface="Calibri" panose="020F0502020204030204" pitchFamily="34" charset="0"/>
                <a:ea typeface="Calibri" panose="020F0502020204030204" pitchFamily="34" charset="0"/>
                <a:cs typeface="Calibri" panose="020F0502020204030204" pitchFamily="34" charset="0"/>
              </a:rPr>
              <a:t>Need for observation and medical care</a:t>
            </a:r>
          </a:p>
          <a:p>
            <a:pPr lvl="1"/>
            <a:r>
              <a:rPr lang="en-US" dirty="0">
                <a:latin typeface="Calibri" panose="020F0502020204030204" pitchFamily="34" charset="0"/>
                <a:ea typeface="Calibri" panose="020F0502020204030204" pitchFamily="34" charset="0"/>
                <a:cs typeface="Calibri" panose="020F0502020204030204" pitchFamily="34" charset="0"/>
              </a:rPr>
              <a:t>Importance of not using opioids immediately after naloxone</a:t>
            </a:r>
          </a:p>
          <a:p>
            <a:pPr lvl="1"/>
            <a:r>
              <a:rPr lang="en-US" dirty="0">
                <a:effectLst/>
                <a:latin typeface="Calibri" panose="020F0502020204030204" pitchFamily="34" charset="0"/>
                <a:ea typeface="Calibri" panose="020F0502020204030204" pitchFamily="34" charset="0"/>
                <a:cs typeface="Calibri" panose="020F0502020204030204" pitchFamily="34" charset="0"/>
              </a:rPr>
              <a:t>Good Samaritan laws</a:t>
            </a: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lvl="0"/>
            <a:r>
              <a:rPr lang="en-US" dirty="0">
                <a:latin typeface="Calibri" panose="020F0502020204030204" pitchFamily="34" charset="0"/>
                <a:ea typeface="Calibri" panose="020F0502020204030204" pitchFamily="34" charset="0"/>
                <a:cs typeface="Calibri" panose="020F0502020204030204" pitchFamily="34" charset="0"/>
              </a:rPr>
              <a:t>Distribute HCA Harm Reduction and Medications for OUD patient brochure (or have it in AVS)</a:t>
            </a:r>
          </a:p>
          <a:p>
            <a:pPr lvl="0"/>
            <a:r>
              <a:rPr lang="en-US" dirty="0">
                <a:latin typeface="Calibri" panose="020F0502020204030204" pitchFamily="34" charset="0"/>
                <a:ea typeface="Calibri" panose="020F0502020204030204" pitchFamily="34" charset="0"/>
                <a:cs typeface="Calibri" panose="020F0502020204030204" pitchFamily="34" charset="0"/>
              </a:rPr>
              <a:t>Confirm patient understanding and c</a:t>
            </a:r>
            <a:r>
              <a:rPr lang="en-US" sz="2400" dirty="0">
                <a:effectLst/>
                <a:latin typeface="Calibri" panose="020F0502020204030204" pitchFamily="34" charset="0"/>
                <a:ea typeface="Calibri" panose="020F0502020204030204" pitchFamily="34" charset="0"/>
                <a:cs typeface="Calibri" panose="020F0502020204030204" pitchFamily="34" charset="0"/>
              </a:rPr>
              <a:t>ollect patient signature page as appropriate</a:t>
            </a:r>
          </a:p>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84116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 Education Video</a:t>
            </a:r>
          </a:p>
        </p:txBody>
      </p:sp>
      <p:sp>
        <p:nvSpPr>
          <p:cNvPr id="3" name="Content Placeholder 2"/>
          <p:cNvSpPr>
            <a:spLocks noGrp="1"/>
          </p:cNvSpPr>
          <p:nvPr>
            <p:ph idx="1"/>
          </p:nvPr>
        </p:nvSpPr>
        <p:spPr/>
        <p:txBody>
          <a:bodyPr>
            <a:normAutofit/>
          </a:bodyPr>
          <a:lstStyle/>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WA Department of Health Opioid Overdose video</a:t>
            </a:r>
          </a:p>
          <a:p>
            <a:r>
              <a:rPr lang="en-US" dirty="0">
                <a:hlinkClick r:id="rId2"/>
              </a:rPr>
              <a:t>Opioid Overdose - Administering Naloxone on Vimeo</a:t>
            </a:r>
            <a:endParaRPr lang="en-US" dirty="0"/>
          </a:p>
          <a:p>
            <a:r>
              <a:rPr lang="en-US" sz="2400" dirty="0">
                <a:effectLst/>
                <a:latin typeface="Calibri" panose="020F0502020204030204" pitchFamily="34" charset="0"/>
                <a:ea typeface="Calibri" panose="020F0502020204030204" pitchFamily="34" charset="0"/>
                <a:cs typeface="Times New Roman" panose="02020603050405020304" pitchFamily="18" charset="0"/>
              </a:rPr>
              <a:t>Short link: https://vimeo.com/357020563</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10357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Documentation Requirements</a:t>
            </a:r>
          </a:p>
        </p:txBody>
      </p:sp>
      <p:sp>
        <p:nvSpPr>
          <p:cNvPr id="3" name="Content Placeholder 2"/>
          <p:cNvSpPr>
            <a:spLocks noGrp="1"/>
          </p:cNvSpPr>
          <p:nvPr>
            <p:ph idx="1"/>
          </p:nvPr>
        </p:nvSpPr>
        <p:spPr/>
        <p:txBody>
          <a:bodyPr>
            <a:normAutofit/>
          </a:bodyPr>
          <a:lstStyle/>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slide should include details about your EHR build, how to document exceptions, smart phrases, paper forms, etc.**</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157188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9515-5DC2-430E-9C91-B2115C84B2E3}"/>
              </a:ext>
            </a:extLst>
          </p:cNvPr>
          <p:cNvSpPr>
            <a:spLocks noGrp="1"/>
          </p:cNvSpPr>
          <p:nvPr>
            <p:ph type="ctrTitle"/>
          </p:nvPr>
        </p:nvSpPr>
        <p:spPr/>
        <p:txBody>
          <a:bodyPr/>
          <a:lstStyle/>
          <a:p>
            <a:r>
              <a:rPr lang="en-US" dirty="0"/>
              <a:t>Engaging and supporting people who use drugs</a:t>
            </a:r>
          </a:p>
        </p:txBody>
      </p:sp>
      <p:sp>
        <p:nvSpPr>
          <p:cNvPr id="3" name="Subtitle 2">
            <a:extLst>
              <a:ext uri="{FF2B5EF4-FFF2-40B4-BE49-F238E27FC236}">
                <a16:creationId xmlns:a16="http://schemas.microsoft.com/office/drawing/2014/main" id="{9FCF005E-DE0A-4576-B4C4-E73F647572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657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Do No Harm”</a:t>
            </a:r>
          </a:p>
        </p:txBody>
      </p:sp>
      <p:sp>
        <p:nvSpPr>
          <p:cNvPr id="3" name="Content Placeholder 2"/>
          <p:cNvSpPr>
            <a:spLocks noGrp="1"/>
          </p:cNvSpPr>
          <p:nvPr>
            <p:ph idx="1"/>
          </p:nvPr>
        </p:nvSpPr>
        <p:spPr/>
        <p:txBody>
          <a:bodyPr>
            <a:normAutofit lnSpcReduction="10000"/>
          </a:bodyPr>
          <a:lstStyle/>
          <a:p>
            <a:pPr marL="0" indent="0">
              <a:buNone/>
            </a:pPr>
            <a:r>
              <a:rPr lang="en-US" dirty="0"/>
              <a:t>Caring for patients who use drugs requires that we recognize that the stigmatization of people who use drugs in hospital settings is costly, contributing to avoidance of timely treatment, progression of disease, patients receiving sub-standard care leaving against medical advice, and reducing access to treatment that can prevent or reverse fatal overdoses. </a:t>
            </a:r>
          </a:p>
          <a:p>
            <a:pPr marL="0" indent="0">
              <a:buNone/>
            </a:pPr>
            <a:endParaRPr lang="en-US" dirty="0"/>
          </a:p>
          <a:p>
            <a:pPr marL="0" indent="0">
              <a:buNone/>
            </a:pPr>
            <a:r>
              <a:rPr lang="en-US" dirty="0"/>
              <a:t>Evidence based treatment and prevention strategies, such as naloxone distribution, are one way to provide standard of care treatment to people who use drugs. To provide equitable care to this population we must provide this care appropriately and without bias. </a:t>
            </a:r>
          </a:p>
        </p:txBody>
      </p:sp>
    </p:spTree>
    <p:extLst>
      <p:ext uri="{BB962C8B-B14F-4D97-AF65-F5344CB8AC3E}">
        <p14:creationId xmlns:p14="http://schemas.microsoft.com/office/powerpoint/2010/main" val="378129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Moving Through Judgement</a:t>
            </a:r>
          </a:p>
        </p:txBody>
      </p:sp>
      <p:sp>
        <p:nvSpPr>
          <p:cNvPr id="3" name="Content Placeholder 2"/>
          <p:cNvSpPr>
            <a:spLocks noGrp="1"/>
          </p:cNvSpPr>
          <p:nvPr>
            <p:ph idx="1"/>
          </p:nvPr>
        </p:nvSpPr>
        <p:spPr>
          <a:xfrm>
            <a:off x="813887" y="2065114"/>
            <a:ext cx="7466988" cy="4254273"/>
          </a:xfrm>
        </p:spPr>
        <p:txBody>
          <a:bodyPr>
            <a:normAutofit lnSpcReduction="10000"/>
          </a:bodyPr>
          <a:lstStyle/>
          <a:p>
            <a:pPr marL="0" indent="0">
              <a:buNone/>
            </a:pPr>
            <a:r>
              <a:rPr lang="en-US" dirty="0"/>
              <a:t>Most people have opinions, thoughts, and feelings about drug use, and that includes healthcare workers. Many people have negative reactions to the idea of drug use based in social norms, personal experience with substance use or loved ones with substance use disorder, or the lack of adequate resources and training provided for the care of people who use drugs.</a:t>
            </a:r>
          </a:p>
          <a:p>
            <a:pPr marL="0" indent="0">
              <a:buNone/>
            </a:pPr>
            <a:endParaRPr lang="en-US" dirty="0"/>
          </a:p>
          <a:p>
            <a:pPr marL="0" indent="0">
              <a:buNone/>
            </a:pPr>
            <a:r>
              <a:rPr lang="en-US" dirty="0"/>
              <a:t>Accepting and understanding these reactions is an important part of ensuring they do not impact the quality of care that you provide.</a:t>
            </a:r>
          </a:p>
        </p:txBody>
      </p:sp>
    </p:spTree>
    <p:extLst>
      <p:ext uri="{BB962C8B-B14F-4D97-AF65-F5344CB8AC3E}">
        <p14:creationId xmlns:p14="http://schemas.microsoft.com/office/powerpoint/2010/main" val="100343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Myths about Drug Use</a:t>
            </a:r>
            <a:br>
              <a:rPr lang="en-US" dirty="0"/>
            </a:br>
            <a:endParaRPr lang="en-US" sz="1200" dirty="0">
              <a:solidFill>
                <a:srgbClr val="FF0000"/>
              </a:solidFill>
            </a:endParaRPr>
          </a:p>
        </p:txBody>
      </p:sp>
      <p:sp>
        <p:nvSpPr>
          <p:cNvPr id="3" name="Content Placeholder 2"/>
          <p:cNvSpPr>
            <a:spLocks noGrp="1"/>
          </p:cNvSpPr>
          <p:nvPr>
            <p:ph idx="1"/>
          </p:nvPr>
        </p:nvSpPr>
        <p:spPr/>
        <p:txBody>
          <a:bodyPr>
            <a:normAutofit lnSpcReduction="10000"/>
          </a:bodyPr>
          <a:lstStyle/>
          <a:p>
            <a:pPr marL="0" lvl="0" indent="0">
              <a:buNone/>
            </a:pPr>
            <a:r>
              <a:rPr lang="en-US" dirty="0"/>
              <a:t>Some of the negative reactions people have to drug use is due to incorrect information that is widely accepted as true. Myths include:</a:t>
            </a:r>
          </a:p>
          <a:p>
            <a:pPr lvl="1"/>
            <a:r>
              <a:rPr lang="en-US" dirty="0"/>
              <a:t>People who use drugs have no desire to make positive change or reduce their use</a:t>
            </a:r>
          </a:p>
          <a:p>
            <a:pPr lvl="1"/>
            <a:r>
              <a:rPr lang="en-US" dirty="0"/>
              <a:t>People who use drugs lie about their pain</a:t>
            </a:r>
          </a:p>
          <a:p>
            <a:pPr lvl="1"/>
            <a:r>
              <a:rPr lang="en-US" dirty="0"/>
              <a:t>People need to “hit bottom” in order to get better, providing compassionate care will only enable them to use more</a:t>
            </a:r>
          </a:p>
          <a:p>
            <a:pPr lvl="1"/>
            <a:r>
              <a:rPr lang="en-US" dirty="0"/>
              <a:t>People who use drugs should stop using before being able to receive medical care, housing, or other services</a:t>
            </a:r>
          </a:p>
          <a:p>
            <a:pPr lvl="1"/>
            <a:r>
              <a:rPr lang="en-US" dirty="0"/>
              <a:t>Medications for opioid use disorder are not effective treatment, just another way to get high</a:t>
            </a:r>
          </a:p>
          <a:p>
            <a:pPr marL="457178" lvl="1" indent="0">
              <a:buNone/>
            </a:pPr>
            <a:r>
              <a:rPr lang="en-US" sz="1000" dirty="0">
                <a:solidFill>
                  <a:schemeClr val="tx1"/>
                </a:solidFill>
              </a:rPr>
              <a:t>Adapted from Public Health Seattle- King County</a:t>
            </a:r>
            <a:endParaRPr lang="en-US" sz="1000" dirty="0"/>
          </a:p>
          <a:p>
            <a:pPr marL="457178" lvl="1" indent="0">
              <a:buNone/>
            </a:pPr>
            <a:endParaRPr lang="en-US" dirty="0"/>
          </a:p>
          <a:p>
            <a:pPr marL="0" indent="0">
              <a:buNone/>
            </a:pPr>
            <a:endParaRPr lang="en-US" dirty="0"/>
          </a:p>
        </p:txBody>
      </p:sp>
    </p:spTree>
    <p:extLst>
      <p:ext uri="{BB962C8B-B14F-4D97-AF65-F5344CB8AC3E}">
        <p14:creationId xmlns:p14="http://schemas.microsoft.com/office/powerpoint/2010/main" val="147379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Facts about Drug Use</a:t>
            </a:r>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a:t>Correct information about drug use is supported by research and is evidence based. Facts include:</a:t>
            </a:r>
          </a:p>
          <a:p>
            <a:pPr lvl="1"/>
            <a:r>
              <a:rPr lang="en-US" dirty="0">
                <a:solidFill>
                  <a:schemeClr val="tx1"/>
                </a:solidFill>
              </a:rPr>
              <a:t>Medications for OUD (methadone and suboxone) reduce mortality by 50%*</a:t>
            </a:r>
          </a:p>
          <a:p>
            <a:pPr lvl="1"/>
            <a:r>
              <a:rPr lang="en-US" dirty="0"/>
              <a:t>People who receive harm reduction services such as low-barrier housing, syringe exchange, and naloxone are more likely to recover</a:t>
            </a:r>
          </a:p>
          <a:p>
            <a:pPr lvl="1"/>
            <a:r>
              <a:rPr lang="en-US" dirty="0"/>
              <a:t>The majority of people who use drugs do not develop substance use disorder</a:t>
            </a:r>
          </a:p>
          <a:p>
            <a:pPr lvl="1"/>
            <a:r>
              <a:rPr lang="en-US" dirty="0"/>
              <a:t>The majority of people with substance use disorder recover</a:t>
            </a:r>
          </a:p>
          <a:p>
            <a:pPr lvl="1"/>
            <a:r>
              <a:rPr lang="en-US" dirty="0"/>
              <a:t>People who use drugs have a legal and a human right to receive standard care, including access to medication for OUD, naloxone, and effective pain management</a:t>
            </a:r>
          </a:p>
          <a:p>
            <a:pPr marL="457178" lvl="1" indent="0">
              <a:buNone/>
            </a:pPr>
            <a:endParaRPr lang="en-US" dirty="0"/>
          </a:p>
          <a:p>
            <a:pPr marL="457178" lvl="1" indent="0">
              <a:buNone/>
            </a:pPr>
            <a:r>
              <a:rPr lang="en-US" sz="1100" dirty="0"/>
              <a:t>*Learnabouttreatment.org</a:t>
            </a:r>
          </a:p>
          <a:p>
            <a:pPr marL="0" indent="0">
              <a:buNone/>
            </a:pPr>
            <a:endParaRPr lang="en-US" dirty="0"/>
          </a:p>
        </p:txBody>
      </p:sp>
    </p:spTree>
    <p:extLst>
      <p:ext uri="{BB962C8B-B14F-4D97-AF65-F5344CB8AC3E}">
        <p14:creationId xmlns:p14="http://schemas.microsoft.com/office/powerpoint/2010/main" val="132748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New legislation has been passed that requires hospital emergency departments to distribute naloxone to patients at risk of an opioid overdose.</a:t>
            </a:r>
          </a:p>
          <a:p>
            <a:pPr marL="0" indent="0">
              <a:buNone/>
            </a:pPr>
            <a:endParaRPr lang="en-US" dirty="0"/>
          </a:p>
          <a:p>
            <a:pPr marL="0" indent="0">
              <a:buNone/>
            </a:pPr>
            <a:r>
              <a:rPr lang="en-US" dirty="0"/>
              <a:t>In addition to providing naloxone in hand patients must receive specific educational materials and instructions on how to recognize and respond to an overdose using naloxone.</a:t>
            </a:r>
          </a:p>
        </p:txBody>
      </p:sp>
    </p:spTree>
    <p:extLst>
      <p:ext uri="{BB962C8B-B14F-4D97-AF65-F5344CB8AC3E}">
        <p14:creationId xmlns:p14="http://schemas.microsoft.com/office/powerpoint/2010/main" val="252372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Language Matters </a:t>
            </a:r>
            <a:br>
              <a:rPr lang="en-US" sz="1200" dirty="0">
                <a:solidFill>
                  <a:srgbClr val="FF0000"/>
                </a:solidFill>
              </a:rPr>
            </a:br>
            <a:endParaRPr lang="en-US" sz="1200"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The words you use matter. It is important to see your patient as a person, and not as an illness or a behavior. </a:t>
            </a:r>
          </a:p>
          <a:p>
            <a:pPr marL="0" indent="0">
              <a:buNone/>
            </a:pPr>
            <a:endParaRPr lang="en-US" dirty="0"/>
          </a:p>
          <a:p>
            <a:pPr marL="0" indent="0">
              <a:buNone/>
            </a:pPr>
            <a:r>
              <a:rPr lang="en-US" dirty="0"/>
              <a:t>You can build rapport by being non-judgmental, asking open ended questions, and respecting your patient’s autonomy.</a:t>
            </a:r>
          </a:p>
          <a:p>
            <a:pPr marL="0" indent="0">
              <a:buNone/>
            </a:pPr>
            <a:endParaRPr lang="en-US" dirty="0"/>
          </a:p>
          <a:p>
            <a:pPr marL="0" indent="0">
              <a:buNone/>
            </a:pPr>
            <a:r>
              <a:rPr lang="en-US" sz="1100" dirty="0">
                <a:solidFill>
                  <a:schemeClr val="tx1"/>
                </a:solidFill>
              </a:rPr>
              <a:t>Adapted from Public Health Seattle- King County</a:t>
            </a:r>
            <a:endParaRPr lang="en-US" sz="1100" dirty="0"/>
          </a:p>
        </p:txBody>
      </p:sp>
      <p:graphicFrame>
        <p:nvGraphicFramePr>
          <p:cNvPr id="8" name="Picture Placeholder 7">
            <a:extLst>
              <a:ext uri="{FF2B5EF4-FFF2-40B4-BE49-F238E27FC236}">
                <a16:creationId xmlns:a16="http://schemas.microsoft.com/office/drawing/2014/main" id="{5649B23E-5A95-4506-92BF-8B61B040AFBF}"/>
              </a:ext>
            </a:extLst>
          </p:cNvPr>
          <p:cNvGraphicFramePr>
            <a:graphicFrameLocks noGrp="1"/>
          </p:cNvGraphicFramePr>
          <p:nvPr>
            <p:ph sz="half" idx="2"/>
            <p:extLst>
              <p:ext uri="{D42A27DB-BD31-4B8C-83A1-F6EECF244321}">
                <p14:modId xmlns:p14="http://schemas.microsoft.com/office/powerpoint/2010/main" val="2747008552"/>
              </p:ext>
            </p:extLst>
          </p:nvPr>
        </p:nvGraphicFramePr>
        <p:xfrm>
          <a:off x="4629150" y="1825625"/>
          <a:ext cx="3605212" cy="4078945"/>
        </p:xfrm>
        <a:graphic>
          <a:graphicData uri="http://schemas.openxmlformats.org/drawingml/2006/table">
            <a:tbl>
              <a:tblPr firstRow="1" firstCol="1" bandRow="1">
                <a:tableStyleId>{5C22544A-7EE6-4342-B048-85BDC9FD1C3A}</a:tableStyleId>
              </a:tblPr>
              <a:tblGrid>
                <a:gridCol w="1802606">
                  <a:extLst>
                    <a:ext uri="{9D8B030D-6E8A-4147-A177-3AD203B41FA5}">
                      <a16:colId xmlns:a16="http://schemas.microsoft.com/office/drawing/2014/main" val="3124172620"/>
                    </a:ext>
                  </a:extLst>
                </a:gridCol>
                <a:gridCol w="1802606">
                  <a:extLst>
                    <a:ext uri="{9D8B030D-6E8A-4147-A177-3AD203B41FA5}">
                      <a16:colId xmlns:a16="http://schemas.microsoft.com/office/drawing/2014/main" val="3358124406"/>
                    </a:ext>
                  </a:extLst>
                </a:gridCol>
              </a:tblGrid>
              <a:tr h="673988">
                <a:tc>
                  <a:txBody>
                    <a:bodyPr/>
                    <a:lstStyle/>
                    <a:p>
                      <a:pPr marL="0" marR="0" algn="ctr">
                        <a:lnSpc>
                          <a:spcPct val="107000"/>
                        </a:lnSpc>
                        <a:spcBef>
                          <a:spcPts val="0"/>
                        </a:spcBef>
                        <a:spcAft>
                          <a:spcPts val="0"/>
                        </a:spcAft>
                      </a:pPr>
                      <a:r>
                        <a:rPr lang="en-US" sz="1800" b="0">
                          <a:effectLst/>
                        </a:rPr>
                        <a:t>Terms to Avoid</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0" dirty="0">
                          <a:effectLst/>
                        </a:rPr>
                        <a:t>Replace with: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9668784"/>
                  </a:ext>
                </a:extLst>
              </a:tr>
              <a:tr h="1365483">
                <a:tc>
                  <a:txBody>
                    <a:bodyPr/>
                    <a:lstStyle/>
                    <a:p>
                      <a:pPr marL="0" marR="0">
                        <a:lnSpc>
                          <a:spcPct val="107000"/>
                        </a:lnSpc>
                        <a:spcBef>
                          <a:spcPts val="0"/>
                        </a:spcBef>
                        <a:spcAft>
                          <a:spcPts val="0"/>
                        </a:spcAft>
                      </a:pPr>
                      <a:r>
                        <a:rPr lang="en-US" sz="1800" b="0" dirty="0">
                          <a:solidFill>
                            <a:schemeClr val="tx1"/>
                          </a:solidFill>
                          <a:effectLst/>
                        </a:rPr>
                        <a:t>Addict, user, junkie, drug seeker</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CF5"/>
                    </a:solidFill>
                  </a:tcPr>
                </a:tc>
                <a:tc>
                  <a:txBody>
                    <a:bodyPr/>
                    <a:lstStyle/>
                    <a:p>
                      <a:pPr marL="0" marR="0">
                        <a:lnSpc>
                          <a:spcPct val="107000"/>
                        </a:lnSpc>
                        <a:spcBef>
                          <a:spcPts val="0"/>
                        </a:spcBef>
                        <a:spcAft>
                          <a:spcPts val="0"/>
                        </a:spcAft>
                      </a:pPr>
                      <a:r>
                        <a:rPr lang="en-US" sz="1800" b="0" dirty="0">
                          <a:solidFill>
                            <a:schemeClr val="tx1"/>
                          </a:solidFill>
                          <a:effectLst/>
                        </a:rPr>
                        <a:t>Person who uses drugs, patient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055977"/>
                  </a:ext>
                </a:extLst>
              </a:tr>
              <a:tr h="1019737">
                <a:tc>
                  <a:txBody>
                    <a:bodyPr/>
                    <a:lstStyle/>
                    <a:p>
                      <a:pPr marL="0" marR="0">
                        <a:lnSpc>
                          <a:spcPct val="107000"/>
                        </a:lnSpc>
                        <a:spcBef>
                          <a:spcPts val="0"/>
                        </a:spcBef>
                        <a:spcAft>
                          <a:spcPts val="0"/>
                        </a:spcAft>
                      </a:pPr>
                      <a:r>
                        <a:rPr lang="en-US" sz="1800" b="0" dirty="0">
                          <a:solidFill>
                            <a:schemeClr val="tx1"/>
                          </a:solidFill>
                          <a:effectLst/>
                        </a:rPr>
                        <a:t>Drug abuse, drug addiction, habit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BD6EB"/>
                    </a:solidFill>
                  </a:tcPr>
                </a:tc>
                <a:tc>
                  <a:txBody>
                    <a:bodyPr/>
                    <a:lstStyle/>
                    <a:p>
                      <a:pPr marL="0" marR="0">
                        <a:lnSpc>
                          <a:spcPct val="107000"/>
                        </a:lnSpc>
                        <a:spcBef>
                          <a:spcPts val="0"/>
                        </a:spcBef>
                        <a:spcAft>
                          <a:spcPts val="0"/>
                        </a:spcAft>
                      </a:pPr>
                      <a:r>
                        <a:rPr lang="en-US" sz="1800" b="0" dirty="0">
                          <a:solidFill>
                            <a:schemeClr val="tx1"/>
                          </a:solidFill>
                          <a:effectLst/>
                        </a:rPr>
                        <a:t>Drug use, drug misuse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015102"/>
                  </a:ext>
                </a:extLst>
              </a:tr>
              <a:tr h="1019737">
                <a:tc>
                  <a:txBody>
                    <a:bodyPr/>
                    <a:lstStyle/>
                    <a:p>
                      <a:pPr marL="0" marR="0">
                        <a:lnSpc>
                          <a:spcPct val="107000"/>
                        </a:lnSpc>
                        <a:spcBef>
                          <a:spcPts val="0"/>
                        </a:spcBef>
                        <a:spcAft>
                          <a:spcPts val="0"/>
                        </a:spcAft>
                      </a:pPr>
                      <a:r>
                        <a:rPr lang="en-US" sz="1800" b="0" dirty="0">
                          <a:solidFill>
                            <a:schemeClr val="tx1"/>
                          </a:solidFill>
                          <a:effectLst/>
                        </a:rPr>
                        <a:t>Clean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CF5"/>
                    </a:solidFill>
                  </a:tcPr>
                </a:tc>
                <a:tc>
                  <a:txBody>
                    <a:bodyPr/>
                    <a:lstStyle/>
                    <a:p>
                      <a:pPr marL="0" marR="0">
                        <a:lnSpc>
                          <a:spcPct val="107000"/>
                        </a:lnSpc>
                        <a:spcBef>
                          <a:spcPts val="0"/>
                        </a:spcBef>
                        <a:spcAft>
                          <a:spcPts val="0"/>
                        </a:spcAft>
                      </a:pPr>
                      <a:r>
                        <a:rPr lang="en-US" sz="1800" b="0" dirty="0">
                          <a:solidFill>
                            <a:schemeClr val="tx1"/>
                          </a:solidFill>
                          <a:effectLst/>
                        </a:rPr>
                        <a:t>Person in recovery, abstinent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41544"/>
                  </a:ext>
                </a:extLst>
              </a:tr>
            </a:tbl>
          </a:graphicData>
        </a:graphic>
      </p:graphicFrame>
    </p:spTree>
    <p:extLst>
      <p:ext uri="{BB962C8B-B14F-4D97-AF65-F5344CB8AC3E}">
        <p14:creationId xmlns:p14="http://schemas.microsoft.com/office/powerpoint/2010/main" val="315600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Recovery</a:t>
            </a:r>
          </a:p>
        </p:txBody>
      </p:sp>
      <p:sp>
        <p:nvSpPr>
          <p:cNvPr id="3" name="Content Placeholder 2"/>
          <p:cNvSpPr>
            <a:spLocks noGrp="1"/>
          </p:cNvSpPr>
          <p:nvPr>
            <p:ph idx="1"/>
          </p:nvPr>
        </p:nvSpPr>
        <p:spPr/>
        <p:txBody>
          <a:bodyPr>
            <a:normAutofit/>
          </a:bodyPr>
          <a:lstStyle/>
          <a:p>
            <a:pPr marL="0" indent="0">
              <a:buNone/>
            </a:pPr>
            <a:r>
              <a:rPr lang="en-US" dirty="0"/>
              <a:t>Recovery is defined </a:t>
            </a:r>
            <a:r>
              <a:rPr lang="en-US" dirty="0">
                <a:solidFill>
                  <a:schemeClr val="tx1"/>
                </a:solidFill>
              </a:rPr>
              <a:t>by SAMHSA as “A process of change through which individuals improve their health and wellness, live a self-directed life, and strive to reach their full potential.” </a:t>
            </a:r>
            <a:r>
              <a:rPr lang="en-US" sz="1000" dirty="0">
                <a:solidFill>
                  <a:schemeClr val="tx1"/>
                </a:solidFill>
              </a:rPr>
              <a:t>(SAMHSA, 2014)</a:t>
            </a:r>
          </a:p>
          <a:p>
            <a:pPr marL="0" indent="0">
              <a:buNone/>
            </a:pPr>
            <a:r>
              <a:rPr lang="en-US" dirty="0"/>
              <a:t>Recovery from substance use disorder mirrors recovery from any other chronic illness. Recovery starts by making incremental positive changes and can include periods of remission (relapses). Positive change includes carrying naloxone, practicing safer injection techniques, reducing use, initiating MOUD, or developing a trusting relationship with a healthcare provider.</a:t>
            </a:r>
          </a:p>
        </p:txBody>
      </p:sp>
    </p:spTree>
    <p:extLst>
      <p:ext uri="{BB962C8B-B14F-4D97-AF65-F5344CB8AC3E}">
        <p14:creationId xmlns:p14="http://schemas.microsoft.com/office/powerpoint/2010/main" val="272222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Sample Approach </a:t>
            </a:r>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FF0000"/>
                </a:solidFill>
                <a:latin typeface="Calibri" panose="020F0502020204030204" pitchFamily="34" charset="0"/>
              </a:rPr>
              <a:t> </a:t>
            </a:r>
            <a:endParaRPr lang="en-US" sz="1000" dirty="0">
              <a:solidFill>
                <a:schemeClr val="tx1"/>
              </a:solidFill>
            </a:endParaRPr>
          </a:p>
        </p:txBody>
      </p:sp>
      <p:graphicFrame>
        <p:nvGraphicFramePr>
          <p:cNvPr id="5" name="Content Placeholder 4">
            <a:extLst>
              <a:ext uri="{FF2B5EF4-FFF2-40B4-BE49-F238E27FC236}">
                <a16:creationId xmlns:a16="http://schemas.microsoft.com/office/drawing/2014/main" id="{CB9AEF9A-3F24-4264-A0D9-BE8F0E024B8F}"/>
              </a:ext>
            </a:extLst>
          </p:cNvPr>
          <p:cNvGraphicFramePr>
            <a:graphicFrameLocks noGrp="1"/>
          </p:cNvGraphicFramePr>
          <p:nvPr>
            <p:ph idx="1"/>
            <p:extLst>
              <p:ext uri="{D42A27DB-BD31-4B8C-83A1-F6EECF244321}">
                <p14:modId xmlns:p14="http://schemas.microsoft.com/office/powerpoint/2010/main" val="2796017010"/>
              </p:ext>
            </p:extLst>
          </p:nvPr>
        </p:nvGraphicFramePr>
        <p:xfrm>
          <a:off x="735724" y="1816812"/>
          <a:ext cx="7545151" cy="4208676"/>
        </p:xfrm>
        <a:graphic>
          <a:graphicData uri="http://schemas.openxmlformats.org/drawingml/2006/table">
            <a:tbl>
              <a:tblPr firstRow="1" firstCol="1" bandRow="1">
                <a:tableStyleId>{5C22544A-7EE6-4342-B048-85BDC9FD1C3A}</a:tableStyleId>
              </a:tblPr>
              <a:tblGrid>
                <a:gridCol w="2320033">
                  <a:extLst>
                    <a:ext uri="{9D8B030D-6E8A-4147-A177-3AD203B41FA5}">
                      <a16:colId xmlns:a16="http://schemas.microsoft.com/office/drawing/2014/main" val="2981988077"/>
                    </a:ext>
                  </a:extLst>
                </a:gridCol>
                <a:gridCol w="5225118">
                  <a:extLst>
                    <a:ext uri="{9D8B030D-6E8A-4147-A177-3AD203B41FA5}">
                      <a16:colId xmlns:a16="http://schemas.microsoft.com/office/drawing/2014/main" val="2931034538"/>
                    </a:ext>
                  </a:extLst>
                </a:gridCol>
              </a:tblGrid>
              <a:tr h="673366">
                <a:tc>
                  <a:txBody>
                    <a:bodyPr/>
                    <a:lstStyle/>
                    <a:p>
                      <a:pPr marL="0" marR="0" lvl="0" indent="0">
                        <a:lnSpc>
                          <a:spcPct val="107000"/>
                        </a:lnSpc>
                        <a:spcBef>
                          <a:spcPts val="0"/>
                        </a:spcBef>
                        <a:spcAft>
                          <a:spcPts val="0"/>
                        </a:spcAft>
                        <a:buFont typeface="+mj-lt"/>
                        <a:buNone/>
                      </a:pPr>
                      <a:r>
                        <a:rPr lang="en-US" sz="1400" dirty="0">
                          <a:effectLst/>
                        </a:rPr>
                        <a:t>Step 1 - Build rapport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0" dirty="0">
                          <a:solidFill>
                            <a:schemeClr val="tx1"/>
                          </a:solidFill>
                          <a:effectLst/>
                        </a:rPr>
                        <a:t>I would like to take some time to talk about your risk of opioid overdose and naloxone. Can you tell me what you know about naloxone and how to use it?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7ECF5"/>
                    </a:solidFill>
                  </a:tcPr>
                </a:tc>
                <a:extLst>
                  <a:ext uri="{0D108BD9-81ED-4DB2-BD59-A6C34878D82A}">
                    <a16:rowId xmlns:a16="http://schemas.microsoft.com/office/drawing/2014/main" val="2913405473"/>
                  </a:ext>
                </a:extLst>
              </a:tr>
              <a:tr h="601994">
                <a:tc>
                  <a:txBody>
                    <a:bodyPr/>
                    <a:lstStyle/>
                    <a:p>
                      <a:pPr marL="0" marR="0" lvl="0" indent="0">
                        <a:lnSpc>
                          <a:spcPct val="107000"/>
                        </a:lnSpc>
                        <a:spcBef>
                          <a:spcPts val="0"/>
                        </a:spcBef>
                        <a:spcAft>
                          <a:spcPts val="0"/>
                        </a:spcAft>
                        <a:buFont typeface="+mj-lt"/>
                        <a:buNone/>
                      </a:pPr>
                      <a:r>
                        <a:rPr lang="en-US" sz="1400" dirty="0">
                          <a:effectLst/>
                        </a:rPr>
                        <a:t>Step 2 – List “Pros and Cons”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What do you do that might put you at risk for overdose? What actions do you currently take to reduce that risk?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912093"/>
                  </a:ext>
                </a:extLst>
              </a:tr>
              <a:tr h="659783">
                <a:tc>
                  <a:txBody>
                    <a:bodyPr/>
                    <a:lstStyle/>
                    <a:p>
                      <a:pPr marL="0" marR="0" lvl="0" indent="0">
                        <a:lnSpc>
                          <a:spcPct val="107000"/>
                        </a:lnSpc>
                        <a:spcBef>
                          <a:spcPts val="0"/>
                        </a:spcBef>
                        <a:spcAft>
                          <a:spcPts val="0"/>
                        </a:spcAft>
                        <a:buFont typeface="+mj-lt"/>
                        <a:buNone/>
                      </a:pPr>
                      <a:r>
                        <a:rPr lang="en-US" sz="1400" dirty="0">
                          <a:effectLst/>
                        </a:rPr>
                        <a:t>Step 3 - Provide information and get feedback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 have some additional information on overdose risk and how naloxone works, can we review it together?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4219630"/>
                  </a:ext>
                </a:extLst>
              </a:tr>
              <a:tr h="673366">
                <a:tc>
                  <a:txBody>
                    <a:bodyPr/>
                    <a:lstStyle/>
                    <a:p>
                      <a:pPr marL="0" marR="0" lvl="0" indent="0">
                        <a:lnSpc>
                          <a:spcPct val="107000"/>
                        </a:lnSpc>
                        <a:spcBef>
                          <a:spcPts val="0"/>
                        </a:spcBef>
                        <a:spcAft>
                          <a:spcPts val="0"/>
                        </a:spcAft>
                        <a:buFont typeface="+mj-lt"/>
                        <a:buNone/>
                      </a:pPr>
                      <a:r>
                        <a:rPr lang="en-US" sz="1400" dirty="0">
                          <a:effectLst/>
                        </a:rPr>
                        <a:t>Step 4 - Assess readiness for 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So, on a scale of 0 to 10, how prepared do you feel to use naloxone / recognize an overdose / tell other people how to use it on you /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692347"/>
                  </a:ext>
                </a:extLst>
              </a:tr>
              <a:tr h="1586596">
                <a:tc>
                  <a:txBody>
                    <a:bodyPr/>
                    <a:lstStyle/>
                    <a:p>
                      <a:pPr marL="0" marR="0" lvl="0" indent="0">
                        <a:lnSpc>
                          <a:spcPct val="107000"/>
                        </a:lnSpc>
                        <a:spcBef>
                          <a:spcPts val="0"/>
                        </a:spcBef>
                        <a:spcAft>
                          <a:spcPts val="0"/>
                        </a:spcAft>
                        <a:buFont typeface="+mj-lt"/>
                        <a:buNone/>
                      </a:pPr>
                      <a:r>
                        <a:rPr lang="en-US" sz="1400" dirty="0">
                          <a:effectLst/>
                        </a:rPr>
                        <a:t>Step 5 - Make an action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Based on our conversation, what are some options that might work for you to help you stay healthy and safe? What supports do you have for making this change?</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Those are great ideas. I have a few more that be helpful (link to additional support, programs, telling people where the naloxone is stored, </a:t>
                      </a:r>
                      <a:r>
                        <a:rPr lang="en-US" sz="1400" dirty="0" err="1">
                          <a:effectLst/>
                        </a:rPr>
                        <a:t>etc</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682430"/>
                  </a:ext>
                </a:extLst>
              </a:tr>
            </a:tbl>
          </a:graphicData>
        </a:graphic>
      </p:graphicFrame>
      <p:sp>
        <p:nvSpPr>
          <p:cNvPr id="6" name="TextBox 5">
            <a:extLst>
              <a:ext uri="{FF2B5EF4-FFF2-40B4-BE49-F238E27FC236}">
                <a16:creationId xmlns:a16="http://schemas.microsoft.com/office/drawing/2014/main" id="{0BA370F3-C2F4-41D7-A353-07082F9DF4BC}"/>
              </a:ext>
            </a:extLst>
          </p:cNvPr>
          <p:cNvSpPr txBox="1"/>
          <p:nvPr/>
        </p:nvSpPr>
        <p:spPr>
          <a:xfrm>
            <a:off x="735724" y="6025488"/>
            <a:ext cx="4577254" cy="246221"/>
          </a:xfrm>
          <a:prstGeom prst="rect">
            <a:avLst/>
          </a:prstGeom>
          <a:noFill/>
        </p:spPr>
        <p:txBody>
          <a:bodyPr wrap="square">
            <a:spAutoFit/>
          </a:bodyPr>
          <a:lstStyle/>
          <a:p>
            <a:r>
              <a:rPr lang="en-US" sz="1000" b="0" i="0" u="none" strike="noStrike" baseline="0" dirty="0">
                <a:solidFill>
                  <a:schemeClr val="tx1"/>
                </a:solidFill>
                <a:latin typeface="Calibri" panose="020F0502020204030204" pitchFamily="34" charset="0"/>
              </a:rPr>
              <a:t>Adapted from http://www.bu.edu/bniart/</a:t>
            </a:r>
            <a:endParaRPr lang="en-US" sz="1000" dirty="0"/>
          </a:p>
        </p:txBody>
      </p:sp>
    </p:spTree>
    <p:extLst>
      <p:ext uri="{BB962C8B-B14F-4D97-AF65-F5344CB8AC3E}">
        <p14:creationId xmlns:p14="http://schemas.microsoft.com/office/powerpoint/2010/main" val="216785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	 </a:t>
            </a: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**summarize, additional staff requirements (test, competency, eval, </a:t>
            </a:r>
            <a:r>
              <a:rPr lang="en-US" dirty="0" err="1">
                <a:solidFill>
                  <a:srgbClr val="FF0000"/>
                </a:solidFill>
              </a:rPr>
              <a:t>etc</a:t>
            </a:r>
            <a:r>
              <a:rPr lang="en-US" dirty="0">
                <a:solidFill>
                  <a:srgbClr val="FF0000"/>
                </a:solidFill>
              </a:rPr>
              <a:t>), implementation timeline, other relevant information**</a:t>
            </a:r>
          </a:p>
        </p:txBody>
      </p:sp>
    </p:spTree>
    <p:extLst>
      <p:ext uri="{BB962C8B-B14F-4D97-AF65-F5344CB8AC3E}">
        <p14:creationId xmlns:p14="http://schemas.microsoft.com/office/powerpoint/2010/main" val="3771937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857B-3270-4054-B8E0-903EA9FF31B6}"/>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559242BE-CBCD-4169-9C0F-7A62476DA8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587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	 </a:t>
            </a:r>
          </a:p>
        </p:txBody>
      </p:sp>
      <p:sp>
        <p:nvSpPr>
          <p:cNvPr id="3" name="Content Placeholder 2"/>
          <p:cNvSpPr>
            <a:spLocks noGrp="1"/>
          </p:cNvSpPr>
          <p:nvPr>
            <p:ph idx="1"/>
          </p:nvPr>
        </p:nvSpPr>
        <p:spPr>
          <a:xfrm>
            <a:off x="813887" y="2097772"/>
            <a:ext cx="7466988" cy="4254273"/>
          </a:xfrm>
        </p:spPr>
        <p:txBody>
          <a:bodyPr>
            <a:normAutofit/>
          </a:bodyPr>
          <a:lstStyle/>
          <a:p>
            <a:pPr lvl="0"/>
            <a:r>
              <a:rPr lang="en-US" dirty="0"/>
              <a:t>Define opioid use disorder (OUD)</a:t>
            </a:r>
          </a:p>
          <a:p>
            <a:pPr lvl="0"/>
            <a:r>
              <a:rPr lang="en-US" dirty="0"/>
              <a:t>Recognize adverse events related to OUD</a:t>
            </a:r>
          </a:p>
          <a:p>
            <a:pPr lvl="0"/>
            <a:r>
              <a:rPr lang="en-US" dirty="0"/>
              <a:t>Identify risk factors for opioid overdose</a:t>
            </a:r>
          </a:p>
          <a:p>
            <a:pPr lvl="0"/>
            <a:r>
              <a:rPr lang="en-US" dirty="0"/>
              <a:t>Know the facts about naloxone</a:t>
            </a:r>
          </a:p>
          <a:p>
            <a:r>
              <a:rPr lang="en-US" dirty="0"/>
              <a:t>Understand the process for naloxone distribution</a:t>
            </a:r>
          </a:p>
          <a:p>
            <a:r>
              <a:rPr lang="en-US" dirty="0"/>
              <a:t>Review patient education requirements</a:t>
            </a:r>
          </a:p>
          <a:p>
            <a:r>
              <a:rPr lang="en-US" dirty="0"/>
              <a:t>Develop skills for engaging patients who use drugs</a:t>
            </a:r>
          </a:p>
          <a:p>
            <a:pPr marL="0" indent="0">
              <a:buNone/>
            </a:pPr>
            <a:endParaRPr lang="en-US" dirty="0"/>
          </a:p>
          <a:p>
            <a:endParaRPr lang="en-US" dirty="0"/>
          </a:p>
        </p:txBody>
      </p:sp>
    </p:spTree>
    <p:extLst>
      <p:ext uri="{BB962C8B-B14F-4D97-AF65-F5344CB8AC3E}">
        <p14:creationId xmlns:p14="http://schemas.microsoft.com/office/powerpoint/2010/main" val="236213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Opioid Use Disorder (OUD)	 </a:t>
            </a:r>
          </a:p>
        </p:txBody>
      </p:sp>
      <p:sp>
        <p:nvSpPr>
          <p:cNvPr id="3" name="Content Placeholder 2"/>
          <p:cNvSpPr>
            <a:spLocks noGrp="1"/>
          </p:cNvSpPr>
          <p:nvPr>
            <p:ph idx="1"/>
          </p:nvPr>
        </p:nvSpPr>
        <p:spPr/>
        <p:txBody>
          <a:bodyPr>
            <a:normAutofit/>
          </a:bodyPr>
          <a:lstStyle/>
          <a:p>
            <a:r>
              <a:rPr lang="en-US" dirty="0"/>
              <a:t>OUD is defined as “a problematic pattern of opioid use leading to clinically significant impairment or distress” </a:t>
            </a:r>
            <a:r>
              <a:rPr lang="en-US" sz="1000" dirty="0"/>
              <a:t>(CDC, 2021)</a:t>
            </a:r>
          </a:p>
          <a:p>
            <a:pPr lvl="1"/>
            <a:r>
              <a:rPr lang="en-US" dirty="0"/>
              <a:t>Can be prescribed, diverted, or illicit opioids</a:t>
            </a:r>
          </a:p>
          <a:p>
            <a:pPr lvl="1"/>
            <a:r>
              <a:rPr lang="en-US" dirty="0"/>
              <a:t>People can use opioids without meeting criteria</a:t>
            </a:r>
          </a:p>
          <a:p>
            <a:pPr lvl="1"/>
            <a:r>
              <a:rPr lang="en-US" dirty="0"/>
              <a:t>Dependency on opioids is not diagnostic for OUD</a:t>
            </a:r>
          </a:p>
          <a:p>
            <a:pPr lvl="1"/>
            <a:r>
              <a:rPr lang="en-US" dirty="0"/>
              <a:t>Recovery from OUD does not require abstinence from opioids</a:t>
            </a:r>
          </a:p>
          <a:p>
            <a:pPr lvl="1"/>
            <a:r>
              <a:rPr lang="en-US" dirty="0"/>
              <a:t>OUD can have periods of remission and relapse</a:t>
            </a:r>
          </a:p>
          <a:p>
            <a:pPr lvl="1"/>
            <a:r>
              <a:rPr lang="en-US" dirty="0"/>
              <a:t>Patients with OUD are at risk for fatal opioid overdose</a:t>
            </a:r>
          </a:p>
          <a:p>
            <a:pPr marL="457178" lvl="1" indent="0">
              <a:buNone/>
            </a:pPr>
            <a:endParaRPr lang="en-US" dirty="0"/>
          </a:p>
          <a:p>
            <a:pPr marL="0" indent="0">
              <a:buNone/>
            </a:pPr>
            <a:endParaRPr lang="en-US" dirty="0"/>
          </a:p>
        </p:txBody>
      </p:sp>
    </p:spTree>
    <p:extLst>
      <p:ext uri="{BB962C8B-B14F-4D97-AF65-F5344CB8AC3E}">
        <p14:creationId xmlns:p14="http://schemas.microsoft.com/office/powerpoint/2010/main" val="56353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Complications of OUD	 </a:t>
            </a:r>
          </a:p>
        </p:txBody>
      </p:sp>
      <p:sp>
        <p:nvSpPr>
          <p:cNvPr id="3" name="Content Placeholder 2"/>
          <p:cNvSpPr>
            <a:spLocks noGrp="1"/>
          </p:cNvSpPr>
          <p:nvPr>
            <p:ph idx="1"/>
          </p:nvPr>
        </p:nvSpPr>
        <p:spPr/>
        <p:txBody>
          <a:bodyPr>
            <a:normAutofit/>
          </a:bodyPr>
          <a:lstStyle/>
          <a:p>
            <a:pPr lvl="0"/>
            <a:r>
              <a:rPr lang="en-US" dirty="0"/>
              <a:t>Common emergency department presentations secondary to OUD include:</a:t>
            </a:r>
          </a:p>
          <a:p>
            <a:pPr lvl="1"/>
            <a:endParaRPr lang="en-US" dirty="0"/>
          </a:p>
          <a:p>
            <a:pPr lvl="1"/>
            <a:r>
              <a:rPr lang="en-US" dirty="0"/>
              <a:t>Overdose</a:t>
            </a:r>
          </a:p>
          <a:p>
            <a:pPr lvl="1"/>
            <a:r>
              <a:rPr lang="en-US" dirty="0"/>
              <a:t>Withdrawal</a:t>
            </a:r>
          </a:p>
          <a:p>
            <a:pPr lvl="1"/>
            <a:r>
              <a:rPr lang="en-US" dirty="0"/>
              <a:t>Soft tissue infection</a:t>
            </a:r>
          </a:p>
          <a:p>
            <a:pPr lvl="1"/>
            <a:r>
              <a:rPr lang="en-US" dirty="0"/>
              <a:t>Vascular injury</a:t>
            </a:r>
          </a:p>
          <a:p>
            <a:pPr lvl="1"/>
            <a:r>
              <a:rPr lang="en-US" dirty="0"/>
              <a:t>Neuropathies</a:t>
            </a:r>
          </a:p>
          <a:p>
            <a:pPr lvl="1"/>
            <a:r>
              <a:rPr lang="en-US" dirty="0"/>
              <a:t>Osteomyelitis</a:t>
            </a:r>
          </a:p>
          <a:p>
            <a:pPr lvl="1"/>
            <a:r>
              <a:rPr lang="en-US" dirty="0"/>
              <a:t>Endocarditis</a:t>
            </a:r>
          </a:p>
          <a:p>
            <a:pPr marL="457178" lvl="1" indent="0">
              <a:buNone/>
            </a:pPr>
            <a:endParaRPr lang="en-US" dirty="0"/>
          </a:p>
          <a:p>
            <a:pPr marL="457178" lvl="1" indent="0">
              <a:buNone/>
            </a:pPr>
            <a:endParaRPr lang="en-US" dirty="0"/>
          </a:p>
          <a:p>
            <a:pPr marL="0" indent="0">
              <a:buNone/>
            </a:pPr>
            <a:endParaRPr lang="en-US" dirty="0"/>
          </a:p>
        </p:txBody>
      </p:sp>
    </p:spTree>
    <p:extLst>
      <p:ext uri="{BB962C8B-B14F-4D97-AF65-F5344CB8AC3E}">
        <p14:creationId xmlns:p14="http://schemas.microsoft.com/office/powerpoint/2010/main" val="423125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Factors for Opioid Overdose</a:t>
            </a:r>
          </a:p>
        </p:txBody>
      </p:sp>
      <p:sp>
        <p:nvSpPr>
          <p:cNvPr id="3" name="Content Placeholder 2"/>
          <p:cNvSpPr>
            <a:spLocks noGrp="1"/>
          </p:cNvSpPr>
          <p:nvPr>
            <p:ph idx="1"/>
          </p:nvPr>
        </p:nvSpPr>
        <p:spPr/>
        <p:txBody>
          <a:bodyPr>
            <a:normAutofit/>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Restarting opioid use after a break or change in type/dose. This includes after leaving jail or prison, OUD remission, and hospital admissions</a:t>
            </a:r>
          </a:p>
          <a:p>
            <a:r>
              <a:rPr lang="en-US" sz="2400" dirty="0">
                <a:effectLst/>
                <a:latin typeface="Calibri" panose="020F0502020204030204" pitchFamily="34" charset="0"/>
                <a:ea typeface="Calibri" panose="020F0502020204030204" pitchFamily="34" charset="0"/>
                <a:cs typeface="Calibri" panose="020F0502020204030204" pitchFamily="34" charset="0"/>
              </a:rPr>
              <a:t>Mixing opioids with other sedatives</a:t>
            </a:r>
          </a:p>
          <a:p>
            <a:r>
              <a:rPr lang="en-US" sz="2400" dirty="0">
                <a:effectLst/>
                <a:latin typeface="Calibri" panose="020F0502020204030204" pitchFamily="34" charset="0"/>
                <a:ea typeface="Calibri" panose="020F0502020204030204" pitchFamily="34" charset="0"/>
                <a:cs typeface="Calibri" panose="020F0502020204030204" pitchFamily="34" charset="0"/>
              </a:rPr>
              <a:t>Misusing and/or diverting prescription pain medication</a:t>
            </a:r>
          </a:p>
          <a:p>
            <a:r>
              <a:rPr lang="en-US" sz="2400" dirty="0">
                <a:effectLst/>
                <a:latin typeface="Calibri" panose="020F0502020204030204" pitchFamily="34" charset="0"/>
                <a:ea typeface="Calibri" panose="020F0502020204030204" pitchFamily="34" charset="0"/>
                <a:cs typeface="Calibri" panose="020F0502020204030204" pitchFamily="34" charset="0"/>
              </a:rPr>
              <a:t>Using any drug not obtained from a pharmacy </a:t>
            </a:r>
          </a:p>
          <a:p>
            <a:r>
              <a:rPr lang="en-US" sz="2400" dirty="0">
                <a:effectLst/>
                <a:latin typeface="Calibri" panose="020F0502020204030204" pitchFamily="34" charset="0"/>
                <a:ea typeface="Calibri" panose="020F0502020204030204" pitchFamily="34" charset="0"/>
                <a:cs typeface="Calibri" panose="020F0502020204030204" pitchFamily="34" charset="0"/>
              </a:rPr>
              <a:t>Comorbid cardiac, renal, or respiratory disease</a:t>
            </a:r>
          </a:p>
          <a:p>
            <a:r>
              <a:rPr lang="en-US" sz="2400" dirty="0">
                <a:effectLst/>
                <a:latin typeface="Calibri" panose="020F0502020204030204" pitchFamily="34" charset="0"/>
                <a:ea typeface="Calibri" panose="020F0502020204030204" pitchFamily="34" charset="0"/>
                <a:cs typeface="Calibri" panose="020F0502020204030204" pitchFamily="34" charset="0"/>
              </a:rPr>
              <a:t>Previous history of overdose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Using opioids alone</a:t>
            </a:r>
          </a:p>
          <a:p>
            <a:pPr marL="0" indent="0">
              <a:buNone/>
            </a:pPr>
            <a:r>
              <a:rPr lang="en-US" sz="1000" dirty="0">
                <a:latin typeface="Calibri" panose="020F0502020204030204" pitchFamily="34" charset="0"/>
                <a:ea typeface="Calibri" panose="020F0502020204030204" pitchFamily="34" charset="0"/>
                <a:cs typeface="Calibri" panose="020F0502020204030204" pitchFamily="34" charset="0"/>
              </a:rPr>
              <a:t>Adapted from stopoverdose.org</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417008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Naloxone Review</a:t>
            </a:r>
            <a:endParaRPr lang="en-US" sz="1200" dirty="0"/>
          </a:p>
        </p:txBody>
      </p:sp>
      <p:sp>
        <p:nvSpPr>
          <p:cNvPr id="3" name="Content Placeholder 2"/>
          <p:cNvSpPr>
            <a:spLocks noGrp="1"/>
          </p:cNvSpPr>
          <p:nvPr>
            <p:ph idx="1"/>
          </p:nvPr>
        </p:nvSpPr>
        <p:spPr/>
        <p:txBody>
          <a:bodyPr>
            <a:normAutofit fontScale="92500" lnSpcReduction="10000"/>
          </a:bodyPr>
          <a:lstStyle/>
          <a:p>
            <a:pPr lvl="0"/>
            <a:r>
              <a:rPr lang="en-US" dirty="0">
                <a:latin typeface="Calibri" panose="020F0502020204030204" pitchFamily="34" charset="0"/>
                <a:ea typeface="Calibri" panose="020F0502020204030204" pitchFamily="34" charset="0"/>
                <a:cs typeface="Calibri" panose="020F0502020204030204" pitchFamily="34" charset="0"/>
              </a:rPr>
              <a:t>O</a:t>
            </a:r>
            <a:r>
              <a:rPr lang="en-US" sz="2400" dirty="0">
                <a:effectLst/>
                <a:latin typeface="Calibri" panose="020F0502020204030204" pitchFamily="34" charset="0"/>
                <a:ea typeface="Calibri" panose="020F0502020204030204" pitchFamily="34" charset="0"/>
                <a:cs typeface="Calibri" panose="020F0502020204030204" pitchFamily="34" charset="0"/>
              </a:rPr>
              <a:t>pioid antagonist that preferentially binds to opioid receptors</a:t>
            </a:r>
          </a:p>
          <a:p>
            <a:r>
              <a:rPr lang="en-US" sz="2400" dirty="0">
                <a:effectLst/>
                <a:latin typeface="Calibri" panose="020F0502020204030204" pitchFamily="34" charset="0"/>
                <a:ea typeface="Calibri" panose="020F0502020204030204" pitchFamily="34" charset="0"/>
                <a:cs typeface="Calibri" panose="020F0502020204030204" pitchFamily="34" charset="0"/>
              </a:rPr>
              <a:t>Will precipitate withdrawal symptoms in opioid dependent patients</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Duration of 30-90 minutes</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Overdose symptoms may return as opioid agonists re-bind to receptors </a:t>
            </a:r>
          </a:p>
          <a:p>
            <a:r>
              <a:rPr lang="en-US" dirty="0">
                <a:latin typeface="Calibri" panose="020F0502020204030204" pitchFamily="34" charset="0"/>
                <a:ea typeface="Calibri" panose="020F0502020204030204" pitchFamily="34" charset="0"/>
                <a:cs typeface="Calibri" panose="020F0502020204030204" pitchFamily="34" charset="0"/>
              </a:rPr>
              <a:t>May require multiple doses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Can be safely administered IM or IN by train</a:t>
            </a:r>
            <a:r>
              <a:rPr lang="en-US" dirty="0">
                <a:latin typeface="Calibri" panose="020F0502020204030204" pitchFamily="34" charset="0"/>
                <a:ea typeface="Calibri" panose="020F0502020204030204" pitchFamily="34" charset="0"/>
                <a:cs typeface="Calibri" panose="020F0502020204030204" pitchFamily="34" charset="0"/>
              </a:rPr>
              <a:t>ed non-medical community members</a:t>
            </a:r>
          </a:p>
          <a:p>
            <a:r>
              <a:rPr lang="en-US" sz="2400" dirty="0">
                <a:effectLst/>
                <a:latin typeface="Calibri" panose="020F0502020204030204" pitchFamily="34" charset="0"/>
                <a:ea typeface="Calibri" panose="020F0502020204030204" pitchFamily="34" charset="0"/>
                <a:cs typeface="Calibri" panose="020F0502020204030204" pitchFamily="34" charset="0"/>
              </a:rPr>
              <a:t>Availability </a:t>
            </a:r>
            <a:r>
              <a:rPr lang="en-US" dirty="0">
                <a:latin typeface="Calibri" panose="020F0502020204030204" pitchFamily="34" charset="0"/>
                <a:ea typeface="Calibri" panose="020F0502020204030204" pitchFamily="34" charset="0"/>
                <a:cs typeface="Calibri" panose="020F0502020204030204" pitchFamily="34" charset="0"/>
              </a:rPr>
              <a:t>decreases mortality and</a:t>
            </a:r>
            <a:r>
              <a:rPr lang="en-US" sz="2400" dirty="0">
                <a:effectLst/>
                <a:latin typeface="Calibri" panose="020F0502020204030204" pitchFamily="34" charset="0"/>
                <a:ea typeface="Calibri" panose="020F0502020204030204" pitchFamily="34" charset="0"/>
                <a:cs typeface="Calibri" panose="020F0502020204030204" pitchFamily="34" charset="0"/>
              </a:rPr>
              <a:t> does not increase </a:t>
            </a:r>
            <a:r>
              <a:rPr lang="en-US" dirty="0">
                <a:latin typeface="Calibri" panose="020F0502020204030204" pitchFamily="34" charset="0"/>
                <a:ea typeface="Calibri" panose="020F0502020204030204" pitchFamily="34" charset="0"/>
                <a:cs typeface="Calibri" panose="020F0502020204030204" pitchFamily="34" charset="0"/>
              </a:rPr>
              <a:t>opioid use, risk taking behaviors, or other harms.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100" dirty="0">
                <a:effectLst/>
                <a:latin typeface="Calibri" panose="020F0502020204030204" pitchFamily="34" charset="0"/>
                <a:ea typeface="Calibri" panose="020F0502020204030204" pitchFamily="34" charset="0"/>
                <a:cs typeface="Calibri" panose="020F0502020204030204" pitchFamily="34" charset="0"/>
              </a:rPr>
              <a:t>Adapted from WA DOH </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370243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4F7B-1A82-4F15-B36A-5BEC7C069A92}"/>
              </a:ext>
            </a:extLst>
          </p:cNvPr>
          <p:cNvSpPr>
            <a:spLocks noGrp="1"/>
          </p:cNvSpPr>
          <p:nvPr>
            <p:ph type="ctrTitle"/>
          </p:nvPr>
        </p:nvSpPr>
        <p:spPr/>
        <p:txBody>
          <a:bodyPr/>
          <a:lstStyle/>
          <a:p>
            <a:r>
              <a:rPr lang="en-US" dirty="0"/>
              <a:t>Naloxone Distribution Program</a:t>
            </a:r>
          </a:p>
        </p:txBody>
      </p:sp>
      <p:sp>
        <p:nvSpPr>
          <p:cNvPr id="3" name="Subtitle 2">
            <a:extLst>
              <a:ext uri="{FF2B5EF4-FFF2-40B4-BE49-F238E27FC236}">
                <a16:creationId xmlns:a16="http://schemas.microsoft.com/office/drawing/2014/main" id="{6ECDFCEC-5529-43E5-95A9-3D14D918D5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18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Workflow</a:t>
            </a:r>
          </a:p>
        </p:txBody>
      </p:sp>
      <p:sp>
        <p:nvSpPr>
          <p:cNvPr id="3" name="Content Placeholder 2"/>
          <p:cNvSpPr>
            <a:spLocks noGrp="1"/>
          </p:cNvSpPr>
          <p:nvPr>
            <p:ph idx="1"/>
          </p:nvPr>
        </p:nvSpPr>
        <p:spPr/>
        <p:txBody>
          <a:bodyPr>
            <a:normAutofit/>
          </a:bodyPr>
          <a:lstStyle/>
          <a:p>
            <a:pPr lvl="0"/>
            <a:r>
              <a:rPr lang="en-US" sz="2400" dirty="0">
                <a:effectLst/>
                <a:latin typeface="Calibri" panose="020F0502020204030204" pitchFamily="34" charset="0"/>
                <a:ea typeface="Calibri" panose="020F0502020204030204" pitchFamily="34" charset="0"/>
                <a:cs typeface="Calibri" panose="020F0502020204030204" pitchFamily="34" charset="0"/>
              </a:rPr>
              <a:t>Inclusion Criteri</a:t>
            </a:r>
            <a:r>
              <a:rPr lang="en-US" dirty="0">
                <a:latin typeface="Calibri" panose="020F0502020204030204" pitchFamily="34" charset="0"/>
                <a:ea typeface="Calibri" panose="020F0502020204030204" pitchFamily="34" charset="0"/>
                <a:cs typeface="Calibri" panose="020F0502020204030204" pitchFamily="34" charset="0"/>
              </a:rPr>
              <a:t>a/</a:t>
            </a:r>
            <a:r>
              <a:rPr lang="en-US" sz="2400" dirty="0">
                <a:effectLst/>
                <a:latin typeface="Calibri" panose="020F0502020204030204" pitchFamily="34" charset="0"/>
                <a:ea typeface="Calibri" panose="020F0502020204030204" pitchFamily="34" charset="0"/>
                <a:cs typeface="Calibri" panose="020F0502020204030204" pitchFamily="34" charset="0"/>
              </a:rPr>
              <a:t>Screening Protocol</a:t>
            </a:r>
          </a:p>
          <a:p>
            <a:pPr lvl="0"/>
            <a:r>
              <a:rPr lang="en-US" dirty="0">
                <a:latin typeface="Calibri" panose="020F0502020204030204" pitchFamily="34" charset="0"/>
                <a:ea typeface="Calibri" panose="020F0502020204030204" pitchFamily="34" charset="0"/>
                <a:cs typeface="Calibri" panose="020F0502020204030204" pitchFamily="34" charset="0"/>
              </a:rPr>
              <a:t>Naloxone Storage and Retrieval</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Patient Education</a:t>
            </a:r>
          </a:p>
          <a:p>
            <a:pPr lvl="0"/>
            <a:r>
              <a:rPr lang="en-US" sz="2400" dirty="0">
                <a:effectLst/>
                <a:latin typeface="Calibri" panose="020F0502020204030204" pitchFamily="34" charset="0"/>
                <a:ea typeface="Calibri" panose="020F0502020204030204" pitchFamily="34" charset="0"/>
                <a:cs typeface="Calibri" panose="020F0502020204030204" pitchFamily="34" charset="0"/>
              </a:rPr>
              <a:t>Documentation Requirements</a:t>
            </a:r>
          </a:p>
          <a:p>
            <a:pPr marL="0" lvl="0" indent="0">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slide should bullet point each element of your programs workflow, and may include sections not listed above. Following this slide each bullet point should have it’s own slide that outlines the details of your hospitals’ policy and protocol. **</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3923617876"/>
      </p:ext>
    </p:extLst>
  </p:cSld>
  <p:clrMapOvr>
    <a:masterClrMapping/>
  </p:clrMapOvr>
</p:sld>
</file>

<file path=ppt/theme/theme1.xml><?xml version="1.0" encoding="utf-8"?>
<a:theme xmlns:a="http://schemas.openxmlformats.org/drawingml/2006/main" name="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CBA052"/>
      </a:accent4>
      <a:accent5>
        <a:srgbClr val="F2A900"/>
      </a:accent5>
      <a:accent6>
        <a:srgbClr val="FF671F"/>
      </a:accent6>
      <a:hlink>
        <a:srgbClr val="5B7F95"/>
      </a:hlink>
      <a:folHlink>
        <a:srgbClr val="925D9C"/>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10771</TotalTime>
  <Words>1553</Words>
  <Application>Microsoft Office PowerPoint</Application>
  <PresentationFormat>On-screen Show (4:3)</PresentationFormat>
  <Paragraphs>198</Paragraphs>
  <Slides>24</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Calibri</vt:lpstr>
      <vt:lpstr>Segoe UI</vt:lpstr>
      <vt:lpstr>Segoe UI Semibold</vt:lpstr>
      <vt:lpstr>Office Theme</vt:lpstr>
      <vt:lpstr>3_Office Theme</vt:lpstr>
      <vt:lpstr>4_Office Theme</vt:lpstr>
      <vt:lpstr>1_Office Theme</vt:lpstr>
      <vt:lpstr>Staff Education 5195 Template</vt:lpstr>
      <vt:lpstr>Overview  </vt:lpstr>
      <vt:lpstr>Learning Objectives  </vt:lpstr>
      <vt:lpstr>Opioid Use Disorder (OUD)  </vt:lpstr>
      <vt:lpstr>Complications of OUD  </vt:lpstr>
      <vt:lpstr>Risk Factors for Opioid Overdose</vt:lpstr>
      <vt:lpstr>Naloxone Review</vt:lpstr>
      <vt:lpstr>Naloxone Distribution Program</vt:lpstr>
      <vt:lpstr>Workflow</vt:lpstr>
      <vt:lpstr>Inclusion Criteria and Screening</vt:lpstr>
      <vt:lpstr>Naloxone Storage and Retrieval</vt:lpstr>
      <vt:lpstr>Patient Education</vt:lpstr>
      <vt:lpstr>Patient Education Video</vt:lpstr>
      <vt:lpstr>Documentation Requirements</vt:lpstr>
      <vt:lpstr>Engaging and supporting people who use drugs</vt:lpstr>
      <vt:lpstr>“First, Do No Harm”</vt:lpstr>
      <vt:lpstr>Moving Through Judgement</vt:lpstr>
      <vt:lpstr>Myths about Drug Use </vt:lpstr>
      <vt:lpstr>Facts about Drug Use</vt:lpstr>
      <vt:lpstr>Language Matters  </vt:lpstr>
      <vt:lpstr>Defining Recovery</vt:lpstr>
      <vt:lpstr>Sample Approach   </vt:lpstr>
      <vt:lpstr>Wrap-Up  </vt:lpstr>
      <vt:lpstr>Questions?</vt:lpstr>
    </vt:vector>
  </TitlesOfParts>
  <Company>WA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Grigg, Brenda E (HCA)</dc:creator>
  <cp:lastModifiedBy>Thoemke, Melissa M (HCA)</cp:lastModifiedBy>
  <cp:revision>108</cp:revision>
  <dcterms:created xsi:type="dcterms:W3CDTF">2018-03-14T18:03:33Z</dcterms:created>
  <dcterms:modified xsi:type="dcterms:W3CDTF">2022-01-05T21:29:26Z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2021-11-15T23:34:00Z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e69e5be9-10a4-40af-a280-7012d8fcd3bc</vt:lpwstr>
  </property>
  <property fmtid="{D5CDD505-2E9C-101B-9397-08002B2CF9AE}" pid="8" name="MSIP_Label_1520fa42-cf58-4c22-8b93-58cf1d3bd1cb_ContentBits">
    <vt:lpwstr>0</vt:lpwstr>
  </property>
</Properties>
</file>