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62" r:id="rId5"/>
  </p:sldIdLst>
  <p:sldSz cx="9144000" cy="5143500" type="screen16x9"/>
  <p:notesSz cx="6858000" cy="9144000"/>
  <p:custDataLst>
    <p:tags r:id="rId7"/>
  </p:custDataLst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 Burns" initials="DB" lastIdx="2" clrIdx="0"/>
  <p:cmAuthor id="1" name="Samantha Manus" initials="SM" lastIdx="2" clrIdx="0"/>
  <p:cmAuthor id="2" name="Stoimenoff, Kristen (HCA)" initials="SK(" lastIdx="1" clrIdx="1">
    <p:extLst>
      <p:ext uri="{19B8F6BF-5375-455C-9EA6-DF929625EA0E}">
        <p15:presenceInfo xmlns:p15="http://schemas.microsoft.com/office/powerpoint/2012/main" userId="S::kristen.stoimenoff@hca.wa.gov::67d233a2-4bcd-4a48-9969-fe48718377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37"/>
  </p:normalViewPr>
  <p:slideViewPr>
    <p:cSldViewPr snapToGrid="0" snapToObjects="1">
      <p:cViewPr varScale="1">
        <p:scale>
          <a:sx n="135" d="100"/>
          <a:sy n="135" d="100"/>
        </p:scale>
        <p:origin x="21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80"/>
            <a:ext cx="3263504" cy="788670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Text"/>
          <p:cNvSpPr txBox="1">
            <a:spLocks noGrp="1"/>
          </p:cNvSpPr>
          <p:nvPr>
            <p:ph type="title"/>
          </p:nvPr>
        </p:nvSpPr>
        <p:spPr>
          <a:xfrm rot="5400000">
            <a:off x="5350073" y="1467445"/>
            <a:ext cx="4358879" cy="197167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5" name="Body Level One…"/>
          <p:cNvSpPr txBox="1">
            <a:spLocks noGrp="1"/>
          </p:cNvSpPr>
          <p:nvPr>
            <p:ph type="body" idx="1"/>
          </p:nvPr>
        </p:nvSpPr>
        <p:spPr>
          <a:xfrm rot="5400000">
            <a:off x="1349571" y="-447080"/>
            <a:ext cx="4358882" cy="58007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1143000" y="841771"/>
            <a:ext cx="6858000" cy="1790701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43000" y="2701526"/>
            <a:ext cx="6858000" cy="1241824"/>
          </a:xfrm>
          <a:prstGeom prst="rect">
            <a:avLst/>
          </a:prstGeom>
        </p:spPr>
        <p:txBody>
          <a:bodyPr/>
          <a:lstStyle>
            <a:lvl1pPr marL="266700" indent="-171450" algn="ctr">
              <a:buClrTx/>
              <a:buSzTx/>
              <a:buFontTx/>
              <a:buNone/>
              <a:defRPr sz="1800"/>
            </a:lvl1pPr>
            <a:lvl2pPr marL="266700" indent="95250" algn="ctr">
              <a:buClrTx/>
              <a:buSzTx/>
              <a:buFontTx/>
              <a:buNone/>
              <a:defRPr sz="1800"/>
            </a:lvl2pPr>
            <a:lvl3pPr marL="266700" indent="95250" algn="ctr">
              <a:buClrTx/>
              <a:buSzTx/>
              <a:buFontTx/>
              <a:buNone/>
              <a:defRPr sz="1800"/>
            </a:lvl3pPr>
            <a:lvl4pPr marL="266700" indent="95250" algn="ctr">
              <a:buClrTx/>
              <a:buSzTx/>
              <a:buFontTx/>
              <a:buNone/>
              <a:defRPr sz="1800"/>
            </a:lvl4pPr>
            <a:lvl5pPr marL="266700" indent="95250" algn="ctr">
              <a:buClrTx/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23887" y="1282303"/>
            <a:ext cx="7886701" cy="2139555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3887" y="3442098"/>
            <a:ext cx="7886701" cy="1125142"/>
          </a:xfrm>
          <a:prstGeom prst="rect">
            <a:avLst/>
          </a:prstGeom>
        </p:spPr>
        <p:txBody>
          <a:bodyPr/>
          <a:lstStyle>
            <a:lvl1pPr marL="0" indent="228600">
              <a:buClrTx/>
              <a:buSzTx/>
              <a:buFontTx/>
              <a:buNone/>
              <a:defRPr sz="1800">
                <a:solidFill>
                  <a:srgbClr val="888888"/>
                </a:solidFill>
              </a:defRPr>
            </a:lvl1pPr>
            <a:lvl2pPr marL="0" indent="228600">
              <a:buClrTx/>
              <a:buSzTx/>
              <a:buFontTx/>
              <a:buNone/>
              <a:defRPr sz="1800">
                <a:solidFill>
                  <a:srgbClr val="888888"/>
                </a:solidFill>
              </a:defRPr>
            </a:lvl2pPr>
            <a:lvl3pPr marL="0" indent="228600">
              <a:buClrTx/>
              <a:buSzTx/>
              <a:buFontTx/>
              <a:buNone/>
              <a:defRPr sz="1800">
                <a:solidFill>
                  <a:srgbClr val="888888"/>
                </a:solidFill>
              </a:defRPr>
            </a:lvl3pPr>
            <a:lvl4pPr marL="0" indent="228600">
              <a:buClrTx/>
              <a:buSzTx/>
              <a:buFontTx/>
              <a:buNone/>
              <a:defRPr sz="1800">
                <a:solidFill>
                  <a:srgbClr val="888888"/>
                </a:solidFill>
              </a:defRPr>
            </a:lvl4pPr>
            <a:lvl5pPr marL="0" indent="228600">
              <a:buClrTx/>
              <a:buSzTx/>
              <a:buFontTx/>
              <a:buNone/>
              <a:defRPr sz="18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Google Shape;36;p36"/>
          <p:cNvSpPr txBox="1">
            <a:spLocks noGrp="1"/>
          </p:cNvSpPr>
          <p:nvPr>
            <p:ph type="body" sz="half" idx="21"/>
          </p:nvPr>
        </p:nvSpPr>
        <p:spPr>
          <a:xfrm>
            <a:off x="4629150" y="1369219"/>
            <a:ext cx="3886200" cy="326350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629841" y="273842"/>
            <a:ext cx="7886701" cy="99417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9841" y="1260871"/>
            <a:ext cx="3868342" cy="617936"/>
          </a:xfrm>
          <a:prstGeom prst="rect">
            <a:avLst/>
          </a:prstGeom>
        </p:spPr>
        <p:txBody>
          <a:bodyPr anchor="b"/>
          <a:lstStyle>
            <a:lvl1pPr marL="0" indent="228600">
              <a:buClrTx/>
              <a:buSzTx/>
              <a:buFontTx/>
              <a:buNone/>
              <a:defRPr sz="1800" b="1"/>
            </a:lvl1pPr>
            <a:lvl2pPr marL="0" indent="228600">
              <a:buClrTx/>
              <a:buSzTx/>
              <a:buFontTx/>
              <a:buNone/>
              <a:defRPr sz="1800" b="1"/>
            </a:lvl2pPr>
            <a:lvl3pPr marL="0" indent="228600">
              <a:buClrTx/>
              <a:buSzTx/>
              <a:buFontTx/>
              <a:buNone/>
              <a:defRPr sz="1800" b="1"/>
            </a:lvl3pPr>
            <a:lvl4pPr marL="0" indent="228600">
              <a:buClrTx/>
              <a:buSzTx/>
              <a:buFontTx/>
              <a:buNone/>
              <a:defRPr sz="1800" b="1"/>
            </a:lvl4pPr>
            <a:lvl5pPr marL="0" indent="228600">
              <a:buClrTx/>
              <a:buSzTx/>
              <a:buFontTx/>
              <a:buNone/>
              <a:defRPr sz="18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Google Shape;43;p37"/>
          <p:cNvSpPr txBox="1">
            <a:spLocks noGrp="1"/>
          </p:cNvSpPr>
          <p:nvPr>
            <p:ph type="body" sz="half" idx="21"/>
          </p:nvPr>
        </p:nvSpPr>
        <p:spPr>
          <a:xfrm>
            <a:off x="629841" y="1878806"/>
            <a:ext cx="3868342" cy="276344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1" name="Google Shape;44;p37"/>
          <p:cNvSpPr txBox="1">
            <a:spLocks noGrp="1"/>
          </p:cNvSpPr>
          <p:nvPr>
            <p:ph type="body" sz="quarter" idx="22"/>
          </p:nvPr>
        </p:nvSpPr>
        <p:spPr>
          <a:xfrm>
            <a:off x="4629148" y="1260871"/>
            <a:ext cx="3887394" cy="617936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2" name="Google Shape;45;p37"/>
          <p:cNvSpPr txBox="1">
            <a:spLocks noGrp="1"/>
          </p:cNvSpPr>
          <p:nvPr>
            <p:ph type="body" sz="half" idx="23"/>
          </p:nvPr>
        </p:nvSpPr>
        <p:spPr>
          <a:xfrm>
            <a:off x="4629148" y="1878806"/>
            <a:ext cx="3887394" cy="276344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7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887391" y="740568"/>
            <a:ext cx="4629152" cy="3655222"/>
          </a:xfrm>
          <a:prstGeom prst="rect">
            <a:avLst/>
          </a:prstGeom>
        </p:spPr>
        <p:txBody>
          <a:bodyPr/>
          <a:lstStyle>
            <a:lvl1pPr indent="-381000">
              <a:buSzPts val="2400"/>
              <a:defRPr sz="2400"/>
            </a:lvl1pPr>
            <a:lvl2pPr marL="966107" indent="-413657">
              <a:buSzPts val="2400"/>
              <a:defRPr sz="2400"/>
            </a:lvl2pPr>
            <a:lvl3pPr marL="1485900" indent="-457200">
              <a:buSzPts val="2400"/>
              <a:defRPr sz="2400"/>
            </a:lvl3pPr>
            <a:lvl4pPr marL="2023110" indent="-518160">
              <a:buSzPts val="2400"/>
              <a:defRPr sz="2400"/>
            </a:lvl4pPr>
            <a:lvl5pPr marL="2480310" indent="-518160">
              <a:buSzPts val="2400"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Google Shape;61;p40"/>
          <p:cNvSpPr txBox="1">
            <a:spLocks noGrp="1"/>
          </p:cNvSpPr>
          <p:nvPr>
            <p:ph type="body" sz="quarter" idx="21"/>
          </p:nvPr>
        </p:nvSpPr>
        <p:spPr>
          <a:xfrm>
            <a:off x="629839" y="1543049"/>
            <a:ext cx="2949182" cy="285869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86" name="Google Shape;67;p41"/>
          <p:cNvSpPr>
            <a:spLocks noGrp="1"/>
          </p:cNvSpPr>
          <p:nvPr>
            <p:ph type="pic" sz="half" idx="21"/>
          </p:nvPr>
        </p:nvSpPr>
        <p:spPr>
          <a:xfrm>
            <a:off x="3887391" y="740568"/>
            <a:ext cx="4629152" cy="365522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9841" y="1543050"/>
            <a:ext cx="2949178" cy="2858692"/>
          </a:xfrm>
          <a:prstGeom prst="rect">
            <a:avLst/>
          </a:prstGeom>
        </p:spPr>
        <p:txBody>
          <a:bodyPr/>
          <a:lstStyle>
            <a:lvl1pPr marL="0" indent="228600">
              <a:buClrTx/>
              <a:buSzTx/>
              <a:buFontTx/>
              <a:buNone/>
              <a:defRPr sz="1200"/>
            </a:lvl1pPr>
            <a:lvl2pPr marL="0" indent="228600">
              <a:buClrTx/>
              <a:buSzTx/>
              <a:buFontTx/>
              <a:buNone/>
              <a:defRPr sz="1200"/>
            </a:lvl2pPr>
            <a:lvl3pPr marL="0" indent="228600">
              <a:buClrTx/>
              <a:buSzTx/>
              <a:buFontTx/>
              <a:buNone/>
              <a:defRPr sz="1200"/>
            </a:lvl3pPr>
            <a:lvl4pPr marL="0" indent="228600">
              <a:buClrTx/>
              <a:buSzTx/>
              <a:buFontTx/>
              <a:buNone/>
              <a:defRPr sz="1200"/>
            </a:lvl4pPr>
            <a:lvl5pPr marL="0" indent="228600">
              <a:buClrTx/>
              <a:buSzTx/>
              <a:buFontTx/>
              <a:buNone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273842"/>
            <a:ext cx="7886700" cy="9941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95390" y="4801249"/>
            <a:ext cx="219961" cy="205872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 anchor="ctr">
            <a:spAutoFit/>
          </a:bodyPr>
          <a:lstStyle>
            <a:lvl1pPr algn="r"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457200" marR="0" indent="-34290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>
          <a:srgbClr val="000000"/>
        </a:buClr>
        <a:buSzPts val="21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971550" marR="0" indent="-40005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>
          <a:srgbClr val="000000"/>
        </a:buClr>
        <a:buSzPts val="21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508760" marR="0" indent="-48006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>
          <a:srgbClr val="000000"/>
        </a:buClr>
        <a:buSzPts val="21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2039815" marR="0" indent="-553915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>
          <a:srgbClr val="000000"/>
        </a:buClr>
        <a:buSzPts val="21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497015" marR="0" indent="-553915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>
          <a:srgbClr val="000000"/>
        </a:buClr>
        <a:buSzPts val="21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954215" marR="0" indent="-553915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>
          <a:srgbClr val="000000"/>
        </a:buClr>
        <a:buSzPts val="21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411415" marR="0" indent="-553915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>
          <a:srgbClr val="000000"/>
        </a:buClr>
        <a:buSzPts val="21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868615" marR="0" indent="-553915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>
          <a:srgbClr val="000000"/>
        </a:buClr>
        <a:buSzPts val="21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325815" marR="0" indent="-553915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>
          <a:srgbClr val="000000"/>
        </a:buClr>
        <a:buSzPts val="21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prevention.png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7363" t="9584" r="7211" b="17900"/>
          <a:stretch>
            <a:fillRect/>
          </a:stretch>
        </p:blipFill>
        <p:spPr>
          <a:xfrm>
            <a:off x="-2214" y="734428"/>
            <a:ext cx="9153702" cy="44257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Google Shape;143;p7"/>
          <p:cNvSpPr txBox="1"/>
          <p:nvPr/>
        </p:nvSpPr>
        <p:spPr>
          <a:xfrm>
            <a:off x="316626" y="3660617"/>
            <a:ext cx="5636691" cy="276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>
                <a:solidFill>
                  <a:srgbClr val="302C2C"/>
                </a:solidFill>
                <a:latin typeface="Centra No2"/>
                <a:ea typeface="Centra No2"/>
                <a:cs typeface="Centra No2"/>
                <a:sym typeface="Centra No2"/>
              </a:defRPr>
            </a:lvl1pPr>
          </a:lstStyle>
          <a:p>
            <a:r>
              <a:rPr lang="en-US" dirty="0"/>
              <a:t>Find out if you're eligible and get started today:</a:t>
            </a:r>
          </a:p>
        </p:txBody>
      </p:sp>
      <p:sp>
        <p:nvSpPr>
          <p:cNvPr id="153" name="Google Shape;144;p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38794" y="3979966"/>
            <a:ext cx="3812040" cy="408372"/>
          </a:xfrm>
          <a:prstGeom prst="roundRect">
            <a:avLst>
              <a:gd name="adj" fmla="val 16667"/>
            </a:avLst>
          </a:prstGeom>
          <a:solidFill>
            <a:srgbClr val="F3724A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4" name="Google Shape;145;p7"/>
          <p:cNvSpPr txBox="1"/>
          <p:nvPr/>
        </p:nvSpPr>
        <p:spPr>
          <a:xfrm>
            <a:off x="316626" y="4030673"/>
            <a:ext cx="5636691" cy="338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600" b="1">
                <a:solidFill>
                  <a:srgbClr val="FFFFFF"/>
                </a:solidFill>
                <a:latin typeface="Centra No2"/>
                <a:ea typeface="Centra No2"/>
                <a:cs typeface="Centra No2"/>
                <a:sym typeface="Centra No2"/>
              </a:defRPr>
            </a:lvl1pPr>
          </a:lstStyle>
          <a:p>
            <a:r>
              <a:rPr dirty="0" err="1"/>
              <a:t>omadahealth.com</a:t>
            </a:r>
            <a:r>
              <a:rPr lang="en-US" dirty="0"/>
              <a:t>/</a:t>
            </a:r>
            <a:r>
              <a:rPr lang="en-US" dirty="0" err="1"/>
              <a:t>wasebb</a:t>
            </a:r>
            <a:endParaRPr dirty="0"/>
          </a:p>
        </p:txBody>
      </p:sp>
      <p:sp>
        <p:nvSpPr>
          <p:cNvPr id="155" name="Google Shape;146;p7"/>
          <p:cNvSpPr txBox="1"/>
          <p:nvPr/>
        </p:nvSpPr>
        <p:spPr>
          <a:xfrm>
            <a:off x="316627" y="1035389"/>
            <a:ext cx="5636751" cy="1005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>
              <a:lnSpc>
                <a:spcPct val="105555"/>
              </a:lnSpc>
              <a:defRPr sz="3000">
                <a:solidFill>
                  <a:srgbClr val="302C2C"/>
                </a:solidFill>
                <a:latin typeface="GT Super Display Bold"/>
                <a:ea typeface="GT Super Display Bold"/>
                <a:cs typeface="GT Super Display Bold"/>
                <a:sym typeface="GT Super Display Bold"/>
              </a:defRPr>
            </a:pPr>
            <a:r>
              <a:t>Get healthy </a:t>
            </a:r>
          </a:p>
          <a:p>
            <a:pPr>
              <a:lnSpc>
                <a:spcPct val="105555"/>
              </a:lnSpc>
              <a:defRPr sz="3000" i="1">
                <a:solidFill>
                  <a:srgbClr val="302C2C"/>
                </a:solidFill>
                <a:latin typeface="GT Super Display Bold"/>
                <a:ea typeface="GT Super Display Bold"/>
                <a:cs typeface="GT Super Display Bold"/>
                <a:sym typeface="GT Super Display Bold"/>
              </a:defRPr>
            </a:pPr>
            <a:r>
              <a:t>your way</a:t>
            </a:r>
          </a:p>
        </p:txBody>
      </p:sp>
      <p:sp>
        <p:nvSpPr>
          <p:cNvPr id="156" name="Google Shape;147;p7"/>
          <p:cNvSpPr txBox="1"/>
          <p:nvPr/>
        </p:nvSpPr>
        <p:spPr>
          <a:xfrm>
            <a:off x="316625" y="2003427"/>
            <a:ext cx="3443753" cy="15844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spAutoFit/>
          </a:bodyPr>
          <a:lstStyle/>
          <a:p>
            <a:pPr>
              <a:lnSpc>
                <a:spcPct val="127659"/>
              </a:lnSpc>
              <a:defRPr sz="1200">
                <a:solidFill>
                  <a:srgbClr val="302C2C"/>
                </a:solidFill>
                <a:latin typeface="Centra No2"/>
                <a:ea typeface="Centra No2"/>
                <a:cs typeface="Centra No2"/>
                <a:sym typeface="Centra No2"/>
              </a:defRPr>
            </a:pPr>
            <a:r>
              <a:rPr dirty="0"/>
              <a:t>Whatever ‘healthy’ means to you, Omada</a:t>
            </a:r>
            <a:r>
              <a:rPr baseline="30000" dirty="0"/>
              <a:t>®</a:t>
            </a:r>
            <a:r>
              <a:rPr dirty="0"/>
              <a:t> helps you get there. </a:t>
            </a:r>
            <a:r>
              <a:rPr b="1" dirty="0"/>
              <a:t>All at no cost to you. </a:t>
            </a:r>
          </a:p>
          <a:p>
            <a:pPr>
              <a:lnSpc>
                <a:spcPct val="170000"/>
              </a:lnSpc>
              <a:defRPr sz="1000" b="1">
                <a:solidFill>
                  <a:srgbClr val="302C2C"/>
                </a:solidFill>
                <a:latin typeface="Centra No2"/>
                <a:ea typeface="Centra No2"/>
                <a:cs typeface="Centra No2"/>
                <a:sym typeface="Centra No2"/>
              </a:defRPr>
            </a:pPr>
            <a:r>
              <a:rPr dirty="0"/>
              <a:t>What you’ll get with Omada</a:t>
            </a:r>
            <a:r>
              <a:rPr b="0" dirty="0"/>
              <a:t>: </a:t>
            </a:r>
          </a:p>
          <a:p>
            <a:pPr>
              <a:lnSpc>
                <a:spcPct val="170000"/>
              </a:lnSpc>
              <a:defRPr sz="1000">
                <a:solidFill>
                  <a:srgbClr val="302C2C"/>
                </a:solidFill>
                <a:latin typeface="Centra No2"/>
                <a:ea typeface="Centra No2"/>
                <a:cs typeface="Centra No2"/>
                <a:sym typeface="Centra No2"/>
              </a:defRPr>
            </a:pPr>
            <a:r>
              <a:rPr dirty="0"/>
              <a:t>✓ Dedicated health coach</a:t>
            </a:r>
            <a:r>
              <a:rPr lang="en-US" dirty="0"/>
              <a:t>.</a:t>
            </a:r>
            <a:r>
              <a:rPr dirty="0"/>
              <a:t> </a:t>
            </a:r>
          </a:p>
          <a:p>
            <a:pPr>
              <a:lnSpc>
                <a:spcPct val="170000"/>
              </a:lnSpc>
              <a:defRPr sz="1000">
                <a:solidFill>
                  <a:srgbClr val="302C2C"/>
                </a:solidFill>
                <a:latin typeface="Centra No2"/>
                <a:ea typeface="Centra No2"/>
                <a:cs typeface="Centra No2"/>
                <a:sym typeface="Centra No2"/>
              </a:defRPr>
            </a:pPr>
            <a:r>
              <a:rPr dirty="0"/>
              <a:t>✓ Wireless smart scale</a:t>
            </a:r>
            <a:r>
              <a:rPr lang="en-US" dirty="0"/>
              <a:t>.</a:t>
            </a:r>
            <a:endParaRPr dirty="0"/>
          </a:p>
          <a:p>
            <a:pPr>
              <a:lnSpc>
                <a:spcPct val="170000"/>
              </a:lnSpc>
              <a:defRPr sz="1000">
                <a:solidFill>
                  <a:srgbClr val="302C2C"/>
                </a:solidFill>
                <a:latin typeface="Centra No2"/>
                <a:ea typeface="Centra No2"/>
                <a:cs typeface="Centra No2"/>
                <a:sym typeface="Centra No2"/>
              </a:defRPr>
            </a:pPr>
            <a:r>
              <a:rPr dirty="0"/>
              <a:t>✓ Interactive weekly lessons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157" name="Google Shape;148;p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366"/>
            <a:ext cx="9144000" cy="7702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1" name="Google Shape;152;p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87266" y="3978289"/>
            <a:ext cx="418955" cy="408373"/>
          </a:xfrm>
          <a:prstGeom prst="ellipse">
            <a:avLst/>
          </a:prstGeom>
          <a:solidFill>
            <a:srgbClr val="F3724A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AF22D08-9F21-CB42-9569-836A31773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330" y="308860"/>
            <a:ext cx="1221977" cy="28020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153566E-0F1B-B341-B6EC-13524D43D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625" y="250901"/>
            <a:ext cx="1005989" cy="376434"/>
          </a:xfrm>
          <a:prstGeom prst="rect">
            <a:avLst/>
          </a:prstGeom>
        </p:spPr>
      </p:pic>
      <p:sp>
        <p:nvSpPr>
          <p:cNvPr id="13" name="Google Shape;143;p7">
            <a:extLst>
              <a:ext uri="{FF2B5EF4-FFF2-40B4-BE49-F238E27FC236}">
                <a16:creationId xmlns:a16="http://schemas.microsoft.com/office/drawing/2014/main" id="{7A290F61-CE2C-B24E-B4D9-8B5D0CEDF440}"/>
              </a:ext>
            </a:extLst>
          </p:cNvPr>
          <p:cNvSpPr txBox="1"/>
          <p:nvPr/>
        </p:nvSpPr>
        <p:spPr>
          <a:xfrm>
            <a:off x="302693" y="4420356"/>
            <a:ext cx="4941969" cy="7078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9" tIns="45699" rIns="45699" bIns="45699">
            <a:spAutoFit/>
          </a:bodyPr>
          <a:lstStyle>
            <a:lvl1pPr>
              <a:defRPr sz="1200">
                <a:solidFill>
                  <a:srgbClr val="302C2C"/>
                </a:solidFill>
                <a:latin typeface="Centra No2"/>
                <a:ea typeface="Centra No2"/>
                <a:cs typeface="Centra No2"/>
                <a:sym typeface="Centra No2"/>
              </a:defRPr>
            </a:lvl1pPr>
          </a:lstStyle>
          <a:p>
            <a:r>
              <a:rPr lang="en-US" sz="1000" dirty="0"/>
              <a:t>The SEBB Diabetes Prevention Program is powered by Omada. It's available to SEBB members enrolled in Kaiser Permanente or UMP plans. </a:t>
            </a:r>
            <a:r>
              <a:rPr lang="en-US" sz="1000" dirty="0" err="1"/>
              <a:t>Premera</a:t>
            </a:r>
            <a:r>
              <a:rPr lang="en-US" sz="1000" dirty="0"/>
              <a:t> Blue Cross members have a different program available. Visit Diabetes prevention at </a:t>
            </a:r>
            <a:r>
              <a:rPr lang="en-US" sz="1000" dirty="0" err="1"/>
              <a:t>hca.wa.gov</a:t>
            </a:r>
            <a:r>
              <a:rPr lang="en-US" sz="1000" dirty="0"/>
              <a:t>/</a:t>
            </a:r>
            <a:r>
              <a:rPr lang="en-US" sz="1000" dirty="0" err="1"/>
              <a:t>sebb-dpp</a:t>
            </a:r>
            <a:r>
              <a:rPr lang="en-US" sz="1000" dirty="0"/>
              <a:t> to learn more.</a:t>
            </a:r>
          </a:p>
        </p:txBody>
      </p:sp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525DDBD6A9BB4DB2A58C7A4CE94DD6" ma:contentTypeVersion="9" ma:contentTypeDescription="Create a new document." ma:contentTypeScope="" ma:versionID="ae752a416aa05008dcec3b9069b28262">
  <xsd:schema xmlns:xsd="http://www.w3.org/2001/XMLSchema" xmlns:xs="http://www.w3.org/2001/XMLSchema" xmlns:p="http://schemas.microsoft.com/office/2006/metadata/properties" xmlns:ns1="http://schemas.microsoft.com/sharepoint/v3" xmlns:ns2="3e825e1f-c063-40d8-9ca7-d6ed2093110b" targetNamespace="http://schemas.microsoft.com/office/2006/metadata/properties" ma:root="true" ma:fieldsID="ca325b7a4b0fe8ab68ebe109594528e5" ns1:_="" ns2:_="">
    <xsd:import namespace="http://schemas.microsoft.com/sharepoint/v3"/>
    <xsd:import namespace="3e825e1f-c063-40d8-9ca7-d6ed209311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825e1f-c063-40d8-9ca7-d6ed209311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74DDAD-35E1-4403-AE11-1E78EDD7DFFC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3e825e1f-c063-40d8-9ca7-d6ed2093110b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E038E07-CEAF-4B8A-A055-A622B99AD2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F151EF-A011-4728-87F1-0E7C0314BD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e825e1f-c063-40d8-9ca7-d6ed209311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2284</TotalTime>
  <Words>110</Words>
  <Application>Microsoft Office PowerPoint</Application>
  <PresentationFormat>On-screen Show (16:9)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Centra No2</vt:lpstr>
      <vt:lpstr>GT Super Display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Prevention Program (SEBB)</dc:title>
  <cp:lastModifiedBy>Olson, Amanda  (HCA)</cp:lastModifiedBy>
  <cp:revision>10</cp:revision>
  <dcterms:modified xsi:type="dcterms:W3CDTF">2022-07-01T18:34:08Z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963cbe49-2615-4439-b8e0-c7de11f4bfc2</vt:lpwstr>
  </property>
  <property fmtid="{D5CDD505-2E9C-101B-9397-08002B2CF9AE}" pid="3" name="ContentTypeId">
    <vt:lpwstr>0x010100FC525DDBD6A9BB4DB2A58C7A4CE94DD6</vt:lpwstr>
  </property>
  <property fmtid="{D5CDD505-2E9C-101B-9397-08002B2CF9AE}" pid="4" name="MSIP_Label_1520fa42-cf58-4c22-8b93-58cf1d3bd1cb_Enabled">
    <vt:lpwstr>true</vt:lpwstr>
  </property>
  <property fmtid="{D5CDD505-2E9C-101B-9397-08002B2CF9AE}" pid="5" name="MSIP_Label_1520fa42-cf58-4c22-8b93-58cf1d3bd1cb_SetDate">
    <vt:lpwstr>2022-02-18T00:11:16Z</vt:lpwstr>
  </property>
  <property fmtid="{D5CDD505-2E9C-101B-9397-08002B2CF9AE}" pid="6" name="MSIP_Label_1520fa42-cf58-4c22-8b93-58cf1d3bd1cb_Method">
    <vt:lpwstr>Standard</vt:lpwstr>
  </property>
  <property fmtid="{D5CDD505-2E9C-101B-9397-08002B2CF9AE}" pid="7" name="MSIP_Label_1520fa42-cf58-4c22-8b93-58cf1d3bd1cb_Name">
    <vt:lpwstr>Public Information</vt:lpwstr>
  </property>
  <property fmtid="{D5CDD505-2E9C-101B-9397-08002B2CF9AE}" pid="8" name="MSIP_Label_1520fa42-cf58-4c22-8b93-58cf1d3bd1cb_SiteId">
    <vt:lpwstr>11d0e217-264e-400a-8ba0-57dcc127d72d</vt:lpwstr>
  </property>
  <property fmtid="{D5CDD505-2E9C-101B-9397-08002B2CF9AE}" pid="9" name="MSIP_Label_1520fa42-cf58-4c22-8b93-58cf1d3bd1cb_ActionId">
    <vt:lpwstr>0e45db96-70c7-4420-b130-d62be5d5fb67</vt:lpwstr>
  </property>
  <property fmtid="{D5CDD505-2E9C-101B-9397-08002B2CF9AE}" pid="10" name="MSIP_Label_1520fa42-cf58-4c22-8b93-58cf1d3bd1cb_ContentBits">
    <vt:lpwstr>0</vt:lpwstr>
  </property>
  <property fmtid="{D5CDD505-2E9C-101B-9397-08002B2CF9AE}" pid="11" name="ArticulateGUID">
    <vt:lpwstr>A1A9CAFC-3C04-4669-87F8-85020DE72B03</vt:lpwstr>
  </property>
  <property fmtid="{D5CDD505-2E9C-101B-9397-08002B2CF9AE}" pid="12" name="ArticulatePath">
    <vt:lpwstr>dpp-retintroduce-display-sebb</vt:lpwstr>
  </property>
</Properties>
</file>