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7" r:id="rId2"/>
    <p:sldId id="269" r:id="rId3"/>
    <p:sldId id="258" r:id="rId4"/>
    <p:sldId id="274" r:id="rId5"/>
    <p:sldId id="279" r:id="rId6"/>
    <p:sldId id="281" r:id="rId7"/>
    <p:sldId id="264" r:id="rId8"/>
    <p:sldId id="268" r:id="rId9"/>
    <p:sldId id="278" r:id="rId10"/>
    <p:sldId id="276" r:id="rId11"/>
    <p:sldId id="261" r:id="rId12"/>
    <p:sldId id="275" r:id="rId13"/>
    <p:sldId id="262" r:id="rId14"/>
    <p:sldId id="263"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urry, Kevin (HCA)" initials="CK(" lastIdx="0" clrIdx="0">
    <p:extLst>
      <p:ext uri="{19B8F6BF-5375-455C-9EA6-DF929625EA0E}">
        <p15:presenceInfo xmlns:p15="http://schemas.microsoft.com/office/powerpoint/2012/main" userId="S-1-5-21-879123109-1917151826-9522986-17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81" autoAdjust="0"/>
    <p:restoredTop sz="94660"/>
  </p:normalViewPr>
  <p:slideViewPr>
    <p:cSldViewPr snapToGrid="0">
      <p:cViewPr varScale="1">
        <p:scale>
          <a:sx n="110" d="100"/>
          <a:sy n="110" d="100"/>
        </p:scale>
        <p:origin x="46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BFD1B9E-9F3E-4653-AD8C-66F99020D546}" type="datetimeFigureOut">
              <a:rPr lang="en-US" smtClean="0"/>
              <a:t>1/4/2018</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C7C6E31-5740-4940-A148-A83948863443}" type="slidenum">
              <a:rPr lang="en-US" smtClean="0"/>
              <a:t>‹#›</a:t>
            </a:fld>
            <a:endParaRPr lang="en-US" dirty="0"/>
          </a:p>
        </p:txBody>
      </p:sp>
    </p:spTree>
    <p:extLst>
      <p:ext uri="{BB962C8B-B14F-4D97-AF65-F5344CB8AC3E}">
        <p14:creationId xmlns:p14="http://schemas.microsoft.com/office/powerpoint/2010/main" val="4226857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7066" indent="-291179">
              <a:defRPr>
                <a:solidFill>
                  <a:schemeClr val="tx1"/>
                </a:solidFill>
                <a:latin typeface="Arial" panose="020B0604020202020204" pitchFamily="34" charset="0"/>
              </a:defRPr>
            </a:lvl2pPr>
            <a:lvl3pPr marL="1164717" indent="-232943">
              <a:defRPr>
                <a:solidFill>
                  <a:schemeClr val="tx1"/>
                </a:solidFill>
                <a:latin typeface="Arial" panose="020B0604020202020204" pitchFamily="34" charset="0"/>
              </a:defRPr>
            </a:lvl3pPr>
            <a:lvl4pPr marL="1630604" indent="-232943">
              <a:defRPr>
                <a:solidFill>
                  <a:schemeClr val="tx1"/>
                </a:solidFill>
                <a:latin typeface="Arial" panose="020B0604020202020204" pitchFamily="34" charset="0"/>
              </a:defRPr>
            </a:lvl4pPr>
            <a:lvl5pPr marL="2096491" indent="-232943">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fld id="{F3840B3A-9780-4559-BAFF-A0AF0A16EDB5}" type="slidenum">
              <a:rPr lang="en-US" altLang="en-US" smtClean="0">
                <a:solidFill>
                  <a:prstClr val="black"/>
                </a:solidFill>
                <a:latin typeface="Calibri" panose="020F0502020204030204" pitchFamily="34" charset="0"/>
              </a:rPr>
              <a:pPr/>
              <a:t>1</a:t>
            </a:fld>
            <a:endParaRPr lang="en-US" altLang="en-US" dirty="0" smtClean="0">
              <a:solidFill>
                <a:prstClr val="black"/>
              </a:solidFill>
              <a:latin typeface="Calibri" panose="020F0502020204030204" pitchFamily="34" charset="0"/>
            </a:endParaRPr>
          </a:p>
        </p:txBody>
      </p:sp>
    </p:spTree>
    <p:extLst>
      <p:ext uri="{BB962C8B-B14F-4D97-AF65-F5344CB8AC3E}">
        <p14:creationId xmlns:p14="http://schemas.microsoft.com/office/powerpoint/2010/main" val="10119252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7066" indent="-291179">
              <a:defRPr>
                <a:solidFill>
                  <a:schemeClr val="tx1"/>
                </a:solidFill>
                <a:latin typeface="Arial" panose="020B0604020202020204" pitchFamily="34" charset="0"/>
              </a:defRPr>
            </a:lvl2pPr>
            <a:lvl3pPr marL="1164717" indent="-232943">
              <a:defRPr>
                <a:solidFill>
                  <a:schemeClr val="tx1"/>
                </a:solidFill>
                <a:latin typeface="Arial" panose="020B0604020202020204" pitchFamily="34" charset="0"/>
              </a:defRPr>
            </a:lvl3pPr>
            <a:lvl4pPr marL="1630604" indent="-232943">
              <a:defRPr>
                <a:solidFill>
                  <a:schemeClr val="tx1"/>
                </a:solidFill>
                <a:latin typeface="Arial" panose="020B0604020202020204" pitchFamily="34" charset="0"/>
              </a:defRPr>
            </a:lvl4pPr>
            <a:lvl5pPr marL="2096491" indent="-232943">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fld id="{CA8291F2-B35A-481C-9CD7-EEFCD54A4D75}" type="slidenum">
              <a:rPr lang="en-US" altLang="en-US" smtClean="0">
                <a:latin typeface="Calibri" panose="020F0502020204030204" pitchFamily="34" charset="0"/>
              </a:rPr>
              <a:pPr/>
              <a:t>14</a:t>
            </a:fld>
            <a:endParaRPr lang="en-US" altLang="en-US" dirty="0" smtClean="0">
              <a:latin typeface="Calibri" panose="020F0502020204030204" pitchFamily="34" charset="0"/>
            </a:endParaRPr>
          </a:p>
        </p:txBody>
      </p:sp>
    </p:spTree>
    <p:extLst>
      <p:ext uri="{BB962C8B-B14F-4D97-AF65-F5344CB8AC3E}">
        <p14:creationId xmlns:p14="http://schemas.microsoft.com/office/powerpoint/2010/main" val="42701729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C7C6E31-5740-4940-A148-A83948863443}" type="slidenum">
              <a:rPr lang="en-US" smtClean="0"/>
              <a:t>2</a:t>
            </a:fld>
            <a:endParaRPr lang="en-US" dirty="0"/>
          </a:p>
        </p:txBody>
      </p:sp>
    </p:spTree>
    <p:extLst>
      <p:ext uri="{BB962C8B-B14F-4D97-AF65-F5344CB8AC3E}">
        <p14:creationId xmlns:p14="http://schemas.microsoft.com/office/powerpoint/2010/main" val="18752525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7066" indent="-291179">
              <a:defRPr>
                <a:solidFill>
                  <a:schemeClr val="tx1"/>
                </a:solidFill>
                <a:latin typeface="Arial" panose="020B0604020202020204" pitchFamily="34" charset="0"/>
              </a:defRPr>
            </a:lvl2pPr>
            <a:lvl3pPr marL="1164717" indent="-232943">
              <a:defRPr>
                <a:solidFill>
                  <a:schemeClr val="tx1"/>
                </a:solidFill>
                <a:latin typeface="Arial" panose="020B0604020202020204" pitchFamily="34" charset="0"/>
              </a:defRPr>
            </a:lvl3pPr>
            <a:lvl4pPr marL="1630604" indent="-232943">
              <a:defRPr>
                <a:solidFill>
                  <a:schemeClr val="tx1"/>
                </a:solidFill>
                <a:latin typeface="Arial" panose="020B0604020202020204" pitchFamily="34" charset="0"/>
              </a:defRPr>
            </a:lvl4pPr>
            <a:lvl5pPr marL="2096491" indent="-232943">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fld id="{6BC80618-A734-4DF7-94E6-C08E3A8B2FEA}" type="slidenum">
              <a:rPr lang="en-US" altLang="en-US" smtClean="0">
                <a:solidFill>
                  <a:prstClr val="black"/>
                </a:solidFill>
                <a:latin typeface="Calibri" panose="020F0502020204030204" pitchFamily="34" charset="0"/>
              </a:rPr>
              <a:pPr/>
              <a:t>3</a:t>
            </a:fld>
            <a:endParaRPr lang="en-US" altLang="en-US" dirty="0" smtClean="0">
              <a:solidFill>
                <a:prstClr val="black"/>
              </a:solidFill>
              <a:latin typeface="Calibri" panose="020F0502020204030204" pitchFamily="34" charset="0"/>
            </a:endParaRPr>
          </a:p>
        </p:txBody>
      </p:sp>
    </p:spTree>
    <p:extLst>
      <p:ext uri="{BB962C8B-B14F-4D97-AF65-F5344CB8AC3E}">
        <p14:creationId xmlns:p14="http://schemas.microsoft.com/office/powerpoint/2010/main" val="849065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32943" indent="-232943">
              <a:buAutoNum type="arabicPeriod"/>
            </a:pPr>
            <a:endParaRPr lang="en-US" altLang="en-US" dirty="0" smtClean="0"/>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7066" indent="-291179">
              <a:defRPr>
                <a:solidFill>
                  <a:schemeClr val="tx1"/>
                </a:solidFill>
                <a:latin typeface="Arial" panose="020B0604020202020204" pitchFamily="34" charset="0"/>
              </a:defRPr>
            </a:lvl2pPr>
            <a:lvl3pPr marL="1164717" indent="-232943">
              <a:defRPr>
                <a:solidFill>
                  <a:schemeClr val="tx1"/>
                </a:solidFill>
                <a:latin typeface="Arial" panose="020B0604020202020204" pitchFamily="34" charset="0"/>
              </a:defRPr>
            </a:lvl3pPr>
            <a:lvl4pPr marL="1630604" indent="-232943">
              <a:defRPr>
                <a:solidFill>
                  <a:schemeClr val="tx1"/>
                </a:solidFill>
                <a:latin typeface="Arial" panose="020B0604020202020204" pitchFamily="34" charset="0"/>
              </a:defRPr>
            </a:lvl4pPr>
            <a:lvl5pPr marL="2096491" indent="-232943">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fld id="{2988C841-51E9-4D51-BCCB-231881137E3C}" type="slidenum">
              <a:rPr lang="en-US" altLang="en-US" smtClean="0">
                <a:latin typeface="Calibri" panose="020F0502020204030204" pitchFamily="34" charset="0"/>
              </a:rPr>
              <a:pPr/>
              <a:t>4</a:t>
            </a:fld>
            <a:endParaRPr lang="en-US" altLang="en-US" dirty="0" smtClean="0">
              <a:latin typeface="Calibri" panose="020F0502020204030204" pitchFamily="34" charset="0"/>
            </a:endParaRPr>
          </a:p>
        </p:txBody>
      </p:sp>
    </p:spTree>
    <p:extLst>
      <p:ext uri="{BB962C8B-B14F-4D97-AF65-F5344CB8AC3E}">
        <p14:creationId xmlns:p14="http://schemas.microsoft.com/office/powerpoint/2010/main" val="27440534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32943" indent="-232943">
              <a:buAutoNum type="arabicPeriod"/>
            </a:pPr>
            <a:endParaRPr lang="en-US" altLang="en-US" dirty="0" smtClean="0"/>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7066" indent="-291179">
              <a:defRPr>
                <a:solidFill>
                  <a:schemeClr val="tx1"/>
                </a:solidFill>
                <a:latin typeface="Arial" panose="020B0604020202020204" pitchFamily="34" charset="0"/>
              </a:defRPr>
            </a:lvl2pPr>
            <a:lvl3pPr marL="1164717" indent="-232943">
              <a:defRPr>
                <a:solidFill>
                  <a:schemeClr val="tx1"/>
                </a:solidFill>
                <a:latin typeface="Arial" panose="020B0604020202020204" pitchFamily="34" charset="0"/>
              </a:defRPr>
            </a:lvl3pPr>
            <a:lvl4pPr marL="1630604" indent="-232943">
              <a:defRPr>
                <a:solidFill>
                  <a:schemeClr val="tx1"/>
                </a:solidFill>
                <a:latin typeface="Arial" panose="020B0604020202020204" pitchFamily="34" charset="0"/>
              </a:defRPr>
            </a:lvl4pPr>
            <a:lvl5pPr marL="2096491" indent="-232943">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fld id="{C8BAECF7-53BD-4D6A-A317-718BF886CB26}" type="slidenum">
              <a:rPr lang="en-US" altLang="en-US" smtClean="0">
                <a:latin typeface="Calibri" panose="020F0502020204030204" pitchFamily="34" charset="0"/>
              </a:rPr>
              <a:pPr/>
              <a:t>6</a:t>
            </a:fld>
            <a:endParaRPr lang="en-US" altLang="en-US" dirty="0" smtClean="0">
              <a:latin typeface="Calibri" panose="020F0502020204030204" pitchFamily="34" charset="0"/>
            </a:endParaRPr>
          </a:p>
        </p:txBody>
      </p:sp>
    </p:spTree>
    <p:extLst>
      <p:ext uri="{BB962C8B-B14F-4D97-AF65-F5344CB8AC3E}">
        <p14:creationId xmlns:p14="http://schemas.microsoft.com/office/powerpoint/2010/main" val="1027984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32943" indent="-232943">
              <a:buAutoNum type="arabicPeriod"/>
            </a:pPr>
            <a:endParaRPr lang="en-US" altLang="en-US" dirty="0"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7066" indent="-291179">
              <a:defRPr>
                <a:solidFill>
                  <a:schemeClr val="tx1"/>
                </a:solidFill>
                <a:latin typeface="Arial" panose="020B0604020202020204" pitchFamily="34" charset="0"/>
              </a:defRPr>
            </a:lvl2pPr>
            <a:lvl3pPr marL="1164717" indent="-232943">
              <a:defRPr>
                <a:solidFill>
                  <a:schemeClr val="tx1"/>
                </a:solidFill>
                <a:latin typeface="Arial" panose="020B0604020202020204" pitchFamily="34" charset="0"/>
              </a:defRPr>
            </a:lvl3pPr>
            <a:lvl4pPr marL="1630604" indent="-232943">
              <a:defRPr>
                <a:solidFill>
                  <a:schemeClr val="tx1"/>
                </a:solidFill>
                <a:latin typeface="Arial" panose="020B0604020202020204" pitchFamily="34" charset="0"/>
              </a:defRPr>
            </a:lvl4pPr>
            <a:lvl5pPr marL="2096491" indent="-232943">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fld id="{C95B0A7A-3213-41D7-98C2-224226F15EE6}" type="slidenum">
              <a:rPr lang="en-US" altLang="en-US" smtClean="0">
                <a:latin typeface="Calibri" panose="020F0502020204030204" pitchFamily="34" charset="0"/>
              </a:rPr>
              <a:pPr/>
              <a:t>7</a:t>
            </a:fld>
            <a:endParaRPr lang="en-US" altLang="en-US" dirty="0" smtClean="0">
              <a:latin typeface="Calibri" panose="020F0502020204030204" pitchFamily="34" charset="0"/>
            </a:endParaRPr>
          </a:p>
        </p:txBody>
      </p:sp>
    </p:spTree>
    <p:extLst>
      <p:ext uri="{BB962C8B-B14F-4D97-AF65-F5344CB8AC3E}">
        <p14:creationId xmlns:p14="http://schemas.microsoft.com/office/powerpoint/2010/main" val="6915849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7066" indent="-291179">
              <a:defRPr>
                <a:solidFill>
                  <a:schemeClr val="tx1"/>
                </a:solidFill>
                <a:latin typeface="Arial" panose="020B0604020202020204" pitchFamily="34" charset="0"/>
              </a:defRPr>
            </a:lvl2pPr>
            <a:lvl3pPr marL="1164717" indent="-232943">
              <a:defRPr>
                <a:solidFill>
                  <a:schemeClr val="tx1"/>
                </a:solidFill>
                <a:latin typeface="Arial" panose="020B0604020202020204" pitchFamily="34" charset="0"/>
              </a:defRPr>
            </a:lvl3pPr>
            <a:lvl4pPr marL="1630604" indent="-232943">
              <a:defRPr>
                <a:solidFill>
                  <a:schemeClr val="tx1"/>
                </a:solidFill>
                <a:latin typeface="Arial" panose="020B0604020202020204" pitchFamily="34" charset="0"/>
              </a:defRPr>
            </a:lvl4pPr>
            <a:lvl5pPr marL="2096491" indent="-232943">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fld id="{C95B0A7A-3213-41D7-98C2-224226F15EE6}" type="slidenum">
              <a:rPr lang="en-US" altLang="en-US" smtClean="0">
                <a:latin typeface="Calibri" panose="020F0502020204030204" pitchFamily="34" charset="0"/>
              </a:rPr>
              <a:pPr/>
              <a:t>8</a:t>
            </a:fld>
            <a:endParaRPr lang="en-US" altLang="en-US" dirty="0" smtClean="0">
              <a:latin typeface="Calibri" panose="020F0502020204030204" pitchFamily="34" charset="0"/>
            </a:endParaRPr>
          </a:p>
        </p:txBody>
      </p:sp>
    </p:spTree>
    <p:extLst>
      <p:ext uri="{BB962C8B-B14F-4D97-AF65-F5344CB8AC3E}">
        <p14:creationId xmlns:p14="http://schemas.microsoft.com/office/powerpoint/2010/main" val="35129439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a:bodyPr>
          <a:lstStyle/>
          <a:p>
            <a:pPr>
              <a:defRPr/>
            </a:pPr>
            <a:endParaRPr lang="en-US" dirty="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7066" indent="-291179">
              <a:defRPr>
                <a:solidFill>
                  <a:schemeClr val="tx1"/>
                </a:solidFill>
                <a:latin typeface="Arial" panose="020B0604020202020204" pitchFamily="34" charset="0"/>
              </a:defRPr>
            </a:lvl2pPr>
            <a:lvl3pPr marL="1164717" indent="-232943">
              <a:defRPr>
                <a:solidFill>
                  <a:schemeClr val="tx1"/>
                </a:solidFill>
                <a:latin typeface="Arial" panose="020B0604020202020204" pitchFamily="34" charset="0"/>
              </a:defRPr>
            </a:lvl3pPr>
            <a:lvl4pPr marL="1630604" indent="-232943">
              <a:defRPr>
                <a:solidFill>
                  <a:schemeClr val="tx1"/>
                </a:solidFill>
                <a:latin typeface="Arial" panose="020B0604020202020204" pitchFamily="34" charset="0"/>
              </a:defRPr>
            </a:lvl4pPr>
            <a:lvl5pPr marL="2096491" indent="-232943">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fld id="{BD4EFDC0-5BD1-492C-AA2A-1E78EC26648C}" type="slidenum">
              <a:rPr lang="en-US" altLang="en-US" smtClean="0">
                <a:latin typeface="Calibri" panose="020F0502020204030204" pitchFamily="34" charset="0"/>
              </a:rPr>
              <a:pPr/>
              <a:t>11</a:t>
            </a:fld>
            <a:endParaRPr lang="en-US" altLang="en-US" dirty="0" smtClean="0">
              <a:latin typeface="Calibri" panose="020F0502020204030204" pitchFamily="34" charset="0"/>
            </a:endParaRPr>
          </a:p>
        </p:txBody>
      </p:sp>
    </p:spTree>
    <p:extLst>
      <p:ext uri="{BB962C8B-B14F-4D97-AF65-F5344CB8AC3E}">
        <p14:creationId xmlns:p14="http://schemas.microsoft.com/office/powerpoint/2010/main" val="26216511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7066" indent="-291179">
              <a:defRPr>
                <a:solidFill>
                  <a:schemeClr val="tx1"/>
                </a:solidFill>
                <a:latin typeface="Arial" panose="020B0604020202020204" pitchFamily="34" charset="0"/>
              </a:defRPr>
            </a:lvl2pPr>
            <a:lvl3pPr marL="1164717" indent="-232943">
              <a:defRPr>
                <a:solidFill>
                  <a:schemeClr val="tx1"/>
                </a:solidFill>
                <a:latin typeface="Arial" panose="020B0604020202020204" pitchFamily="34" charset="0"/>
              </a:defRPr>
            </a:lvl3pPr>
            <a:lvl4pPr marL="1630604" indent="-232943">
              <a:defRPr>
                <a:solidFill>
                  <a:schemeClr val="tx1"/>
                </a:solidFill>
                <a:latin typeface="Arial" panose="020B0604020202020204" pitchFamily="34" charset="0"/>
              </a:defRPr>
            </a:lvl4pPr>
            <a:lvl5pPr marL="2096491" indent="-232943">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fld id="{FF38CD78-D6E4-423D-93CC-F3FB27E457D2}" type="slidenum">
              <a:rPr lang="en-US" altLang="en-US" smtClean="0">
                <a:latin typeface="Calibri" panose="020F0502020204030204" pitchFamily="34" charset="0"/>
              </a:rPr>
              <a:pPr/>
              <a:t>13</a:t>
            </a:fld>
            <a:endParaRPr lang="en-US" altLang="en-US" dirty="0" smtClean="0">
              <a:latin typeface="Calibri" panose="020F0502020204030204" pitchFamily="34" charset="0"/>
            </a:endParaRPr>
          </a:p>
        </p:txBody>
      </p:sp>
    </p:spTree>
    <p:extLst>
      <p:ext uri="{BB962C8B-B14F-4D97-AF65-F5344CB8AC3E}">
        <p14:creationId xmlns:p14="http://schemas.microsoft.com/office/powerpoint/2010/main" val="190401068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userDrawn="1"/>
        </p:nvSpPr>
        <p:spPr>
          <a:xfrm>
            <a:off x="0" y="0"/>
            <a:ext cx="12192000" cy="838200"/>
          </a:xfrm>
          <a:prstGeom prst="rect">
            <a:avLst/>
          </a:prstGeom>
          <a:gradFill>
            <a:gsLst>
              <a:gs pos="0">
                <a:schemeClr val="bg2"/>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pic>
        <p:nvPicPr>
          <p:cNvPr id="5" name="Picture 1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7721600" cy="89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266018" y="1851025"/>
            <a:ext cx="6182783" cy="814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914400" y="3429001"/>
            <a:ext cx="103632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914400" y="5029200"/>
            <a:ext cx="10363200" cy="1219200"/>
          </a:xfrm>
        </p:spPr>
        <p:txBody>
          <a:bodyPr/>
          <a:lstStyle>
            <a:lvl1pPr marL="0" indent="0" algn="ctr">
              <a:buNone/>
              <a:defRPr sz="200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Slide Number Placeholder 5"/>
          <p:cNvSpPr>
            <a:spLocks noGrp="1"/>
          </p:cNvSpPr>
          <p:nvPr>
            <p:ph type="sldNum" sz="quarter" idx="10"/>
          </p:nvPr>
        </p:nvSpPr>
        <p:spPr/>
        <p:txBody>
          <a:bodyPr/>
          <a:lstStyle>
            <a:lvl1pPr>
              <a:defRPr/>
            </a:lvl1pPr>
          </a:lstStyle>
          <a:p>
            <a:pPr>
              <a:defRPr/>
            </a:pPr>
            <a:fld id="{407CBD21-5A45-4E78-A425-AFD88CA366E2}" type="slidenum">
              <a:rPr lang="en-US" altLang="en-US"/>
              <a:pPr>
                <a:defRPr/>
              </a:pPr>
              <a:t>‹#›</a:t>
            </a:fld>
            <a:endParaRPr lang="en-US" altLang="en-US" dirty="0"/>
          </a:p>
        </p:txBody>
      </p:sp>
    </p:spTree>
    <p:extLst>
      <p:ext uri="{BB962C8B-B14F-4D97-AF65-F5344CB8AC3E}">
        <p14:creationId xmlns:p14="http://schemas.microsoft.com/office/powerpoint/2010/main" val="3913663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3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0" y="4800600"/>
            <a:ext cx="11582400" cy="566738"/>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304800" y="1066800"/>
            <a:ext cx="11582400" cy="366077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304800" y="5367338"/>
            <a:ext cx="11582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F0D07D7B-608D-499E-BC41-A9A45BA78781}" type="slidenum">
              <a:rPr lang="en-US" altLang="en-US"/>
              <a:pPr>
                <a:defRPr/>
              </a:pPr>
              <a:t>‹#›</a:t>
            </a:fld>
            <a:endParaRPr lang="en-US" altLang="en-US" dirty="0"/>
          </a:p>
        </p:txBody>
      </p:sp>
    </p:spTree>
    <p:extLst>
      <p:ext uri="{BB962C8B-B14F-4D97-AF65-F5344CB8AC3E}">
        <p14:creationId xmlns:p14="http://schemas.microsoft.com/office/powerpoint/2010/main" val="3916176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066800"/>
            <a:ext cx="10972800" cy="1143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09600" y="2286000"/>
            <a:ext cx="10972800" cy="3810000"/>
          </a:xfrm>
        </p:spPr>
        <p:txBody>
          <a:bodyPr/>
          <a:lstStyle>
            <a:lvl1pPr>
              <a:defRPr>
                <a:solidFill>
                  <a:schemeClr val="tx2">
                    <a:lumMod val="50000"/>
                  </a:schemeClr>
                </a:solidFill>
              </a:defRPr>
            </a:lvl1pPr>
            <a:lvl2pPr>
              <a:defRPr>
                <a:solidFill>
                  <a:schemeClr val="tx2">
                    <a:lumMod val="50000"/>
                  </a:schemeClr>
                </a:solidFill>
              </a:defRPr>
            </a:lvl2pPr>
            <a:lvl3pPr>
              <a:defRPr>
                <a:solidFill>
                  <a:schemeClr val="tx2">
                    <a:lumMod val="50000"/>
                  </a:schemeClr>
                </a:solidFill>
              </a:defRPr>
            </a:lvl3pPr>
            <a:lvl4pPr>
              <a:defRPr>
                <a:solidFill>
                  <a:schemeClr val="tx2">
                    <a:lumMod val="50000"/>
                  </a:schemeClr>
                </a:solidFill>
              </a:defRPr>
            </a:lvl4pPr>
            <a:lvl5pPr>
              <a:defRPr>
                <a:solidFill>
                  <a:schemeClr val="tx2">
                    <a:lumMod val="5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10"/>
          </p:nvPr>
        </p:nvSpPr>
        <p:spPr/>
        <p:txBody>
          <a:bodyPr/>
          <a:lstStyle>
            <a:lvl1pPr>
              <a:defRPr/>
            </a:lvl1pPr>
          </a:lstStyle>
          <a:p>
            <a:pPr>
              <a:defRPr/>
            </a:pPr>
            <a:fld id="{80B3CC9E-F9FC-4272-AEC9-79B3A4998D59}" type="slidenum">
              <a:rPr lang="en-US" altLang="en-US"/>
              <a:pPr>
                <a:defRPr/>
              </a:pPr>
              <a:t>‹#›</a:t>
            </a:fld>
            <a:endParaRPr lang="en-US" altLang="en-US" dirty="0"/>
          </a:p>
        </p:txBody>
      </p:sp>
    </p:spTree>
    <p:extLst>
      <p:ext uri="{BB962C8B-B14F-4D97-AF65-F5344CB8AC3E}">
        <p14:creationId xmlns:p14="http://schemas.microsoft.com/office/powerpoint/2010/main" val="1232466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Slide Number Placeholder 5"/>
          <p:cNvSpPr>
            <a:spLocks noGrp="1"/>
          </p:cNvSpPr>
          <p:nvPr>
            <p:ph type="sldNum" sz="quarter" idx="10"/>
          </p:nvPr>
        </p:nvSpPr>
        <p:spPr/>
        <p:txBody>
          <a:bodyPr/>
          <a:lstStyle>
            <a:lvl1pPr>
              <a:defRPr/>
            </a:lvl1pPr>
          </a:lstStyle>
          <a:p>
            <a:pPr>
              <a:defRPr/>
            </a:pPr>
            <a:fld id="{E106FF58-B928-4846-B008-400E4236C4B5}" type="slidenum">
              <a:rPr lang="en-US" altLang="en-US"/>
              <a:pPr>
                <a:defRPr/>
              </a:pPr>
              <a:t>‹#›</a:t>
            </a:fld>
            <a:endParaRPr lang="en-US" altLang="en-US" dirty="0"/>
          </a:p>
        </p:txBody>
      </p:sp>
    </p:spTree>
    <p:extLst>
      <p:ext uri="{BB962C8B-B14F-4D97-AF65-F5344CB8AC3E}">
        <p14:creationId xmlns:p14="http://schemas.microsoft.com/office/powerpoint/2010/main" val="670381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09600" y="2362201"/>
            <a:ext cx="5384800" cy="3733800"/>
          </a:xfrm>
        </p:spPr>
        <p:txBody>
          <a:bodyPr/>
          <a:lstStyle>
            <a:lvl1pPr>
              <a:defRPr sz="2800">
                <a:solidFill>
                  <a:schemeClr val="tx2">
                    <a:lumMod val="50000"/>
                  </a:schemeClr>
                </a:solidFill>
              </a:defRPr>
            </a:lvl1pPr>
            <a:lvl2pPr>
              <a:defRPr sz="2400">
                <a:solidFill>
                  <a:schemeClr val="tx2">
                    <a:lumMod val="50000"/>
                  </a:schemeClr>
                </a:solidFill>
              </a:defRPr>
            </a:lvl2pPr>
            <a:lvl3pPr>
              <a:defRPr sz="2000">
                <a:solidFill>
                  <a:schemeClr val="tx2">
                    <a:lumMod val="50000"/>
                  </a:schemeClr>
                </a:solidFill>
              </a:defRPr>
            </a:lvl3pPr>
            <a:lvl4pPr>
              <a:defRPr sz="1800">
                <a:solidFill>
                  <a:schemeClr val="tx2">
                    <a:lumMod val="50000"/>
                  </a:schemeClr>
                </a:solidFill>
              </a:defRPr>
            </a:lvl4pPr>
            <a:lvl5pPr>
              <a:defRPr sz="1800">
                <a:solidFill>
                  <a:schemeClr val="tx2">
                    <a:lumMod val="50000"/>
                  </a:schemeClr>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97600" y="2362201"/>
            <a:ext cx="5384800" cy="3733800"/>
          </a:xfrm>
        </p:spPr>
        <p:txBody>
          <a:bodyPr/>
          <a:lstStyle>
            <a:lvl1pPr>
              <a:defRPr sz="2800">
                <a:solidFill>
                  <a:schemeClr val="tx2">
                    <a:lumMod val="50000"/>
                  </a:schemeClr>
                </a:solidFill>
              </a:defRPr>
            </a:lvl1pPr>
            <a:lvl2pPr>
              <a:defRPr sz="2400">
                <a:solidFill>
                  <a:schemeClr val="tx2">
                    <a:lumMod val="50000"/>
                  </a:schemeClr>
                </a:solidFill>
              </a:defRPr>
            </a:lvl2pPr>
            <a:lvl3pPr>
              <a:defRPr sz="2000">
                <a:solidFill>
                  <a:schemeClr val="tx2">
                    <a:lumMod val="50000"/>
                  </a:schemeClr>
                </a:solidFill>
              </a:defRPr>
            </a:lvl3pPr>
            <a:lvl4pPr>
              <a:defRPr sz="1800">
                <a:solidFill>
                  <a:schemeClr val="tx2">
                    <a:lumMod val="50000"/>
                  </a:schemeClr>
                </a:solidFill>
              </a:defRPr>
            </a:lvl4pPr>
            <a:lvl5pPr>
              <a:defRPr sz="1800">
                <a:solidFill>
                  <a:schemeClr val="tx2">
                    <a:lumMod val="50000"/>
                  </a:schemeClr>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5"/>
          <p:cNvSpPr>
            <a:spLocks noGrp="1"/>
          </p:cNvSpPr>
          <p:nvPr>
            <p:ph type="sldNum" sz="quarter" idx="10"/>
          </p:nvPr>
        </p:nvSpPr>
        <p:spPr/>
        <p:txBody>
          <a:bodyPr/>
          <a:lstStyle>
            <a:lvl1pPr>
              <a:defRPr/>
            </a:lvl1pPr>
          </a:lstStyle>
          <a:p>
            <a:pPr>
              <a:defRPr/>
            </a:pPr>
            <a:fld id="{63618D61-90CC-4F7D-A371-8F01818F037A}" type="slidenum">
              <a:rPr lang="en-US" altLang="en-US"/>
              <a:pPr>
                <a:defRPr/>
              </a:pPr>
              <a:t>‹#›</a:t>
            </a:fld>
            <a:endParaRPr lang="en-US" altLang="en-US" dirty="0"/>
          </a:p>
        </p:txBody>
      </p:sp>
    </p:spTree>
    <p:extLst>
      <p:ext uri="{BB962C8B-B14F-4D97-AF65-F5344CB8AC3E}">
        <p14:creationId xmlns:p14="http://schemas.microsoft.com/office/powerpoint/2010/main" val="1760629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2362200"/>
            <a:ext cx="53869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609600" y="3048000"/>
            <a:ext cx="5386917" cy="3048001"/>
          </a:xfrm>
        </p:spPr>
        <p:txBody>
          <a:bodyPr/>
          <a:lstStyle>
            <a:lvl1pPr>
              <a:defRPr sz="2400">
                <a:solidFill>
                  <a:schemeClr val="tx2">
                    <a:lumMod val="50000"/>
                  </a:schemeClr>
                </a:solidFill>
              </a:defRPr>
            </a:lvl1pPr>
            <a:lvl2pPr>
              <a:defRPr sz="2000">
                <a:solidFill>
                  <a:schemeClr val="tx2">
                    <a:lumMod val="50000"/>
                  </a:schemeClr>
                </a:solidFill>
              </a:defRPr>
            </a:lvl2pPr>
            <a:lvl3pPr>
              <a:defRPr sz="1800">
                <a:solidFill>
                  <a:schemeClr val="tx2">
                    <a:lumMod val="50000"/>
                  </a:schemeClr>
                </a:solidFill>
              </a:defRPr>
            </a:lvl3pPr>
            <a:lvl4pPr>
              <a:defRPr sz="1600">
                <a:solidFill>
                  <a:schemeClr val="tx2">
                    <a:lumMod val="50000"/>
                  </a:schemeClr>
                </a:solidFill>
              </a:defRPr>
            </a:lvl4pPr>
            <a:lvl5pPr>
              <a:defRPr sz="1600">
                <a:solidFill>
                  <a:schemeClr val="tx2">
                    <a:lumMod val="50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6197601" y="2362200"/>
            <a:ext cx="5389033"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6193368" y="3048000"/>
            <a:ext cx="5389033" cy="3048001"/>
          </a:xfrm>
        </p:spPr>
        <p:txBody>
          <a:bodyPr/>
          <a:lstStyle>
            <a:lvl1pPr>
              <a:defRPr sz="2400">
                <a:solidFill>
                  <a:schemeClr val="tx2">
                    <a:lumMod val="50000"/>
                  </a:schemeClr>
                </a:solidFill>
              </a:defRPr>
            </a:lvl1pPr>
            <a:lvl2pPr>
              <a:defRPr sz="2000">
                <a:solidFill>
                  <a:schemeClr val="tx2">
                    <a:lumMod val="50000"/>
                  </a:schemeClr>
                </a:solidFill>
              </a:defRPr>
            </a:lvl2pPr>
            <a:lvl3pPr>
              <a:defRPr sz="1800">
                <a:solidFill>
                  <a:schemeClr val="tx2">
                    <a:lumMod val="50000"/>
                  </a:schemeClr>
                </a:solidFill>
              </a:defRPr>
            </a:lvl3pPr>
            <a:lvl4pPr>
              <a:defRPr sz="1600">
                <a:solidFill>
                  <a:schemeClr val="tx2">
                    <a:lumMod val="50000"/>
                  </a:schemeClr>
                </a:solidFill>
              </a:defRPr>
            </a:lvl4pPr>
            <a:lvl5pPr>
              <a:defRPr sz="1600">
                <a:solidFill>
                  <a:schemeClr val="tx2">
                    <a:lumMod val="50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5"/>
          <p:cNvSpPr>
            <a:spLocks noGrp="1"/>
          </p:cNvSpPr>
          <p:nvPr>
            <p:ph type="sldNum" sz="quarter" idx="10"/>
          </p:nvPr>
        </p:nvSpPr>
        <p:spPr/>
        <p:txBody>
          <a:bodyPr/>
          <a:lstStyle>
            <a:lvl1pPr>
              <a:defRPr/>
            </a:lvl1pPr>
          </a:lstStyle>
          <a:p>
            <a:pPr>
              <a:defRPr/>
            </a:pPr>
            <a:fld id="{F2799F01-77FB-4EAB-9400-CB4FDFFFF1D9}" type="slidenum">
              <a:rPr lang="en-US" altLang="en-US"/>
              <a:pPr>
                <a:defRPr/>
              </a:pPr>
              <a:t>‹#›</a:t>
            </a:fld>
            <a:endParaRPr lang="en-US" altLang="en-US" dirty="0"/>
          </a:p>
        </p:txBody>
      </p:sp>
    </p:spTree>
    <p:extLst>
      <p:ext uri="{BB962C8B-B14F-4D97-AF65-F5344CB8AC3E}">
        <p14:creationId xmlns:p14="http://schemas.microsoft.com/office/powerpoint/2010/main" val="555007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p:txBody>
          <a:bodyPr/>
          <a:lstStyle>
            <a:lvl1pPr>
              <a:defRPr/>
            </a:lvl1pPr>
          </a:lstStyle>
          <a:p>
            <a:pPr>
              <a:defRPr/>
            </a:pPr>
            <a:fld id="{EBFB6655-7673-40D4-A3B2-B34391986AED}" type="slidenum">
              <a:rPr lang="en-US" altLang="en-US"/>
              <a:pPr>
                <a:defRPr/>
              </a:pPr>
              <a:t>‹#›</a:t>
            </a:fld>
            <a:endParaRPr lang="en-US" altLang="en-US" dirty="0"/>
          </a:p>
        </p:txBody>
      </p:sp>
    </p:spTree>
    <p:extLst>
      <p:ext uri="{BB962C8B-B14F-4D97-AF65-F5344CB8AC3E}">
        <p14:creationId xmlns:p14="http://schemas.microsoft.com/office/powerpoint/2010/main" val="287561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6358853A-4244-4791-A7C2-FF9B80D2F633}" type="slidenum">
              <a:rPr lang="en-US" altLang="en-US"/>
              <a:pPr>
                <a:defRPr/>
              </a:pPr>
              <a:t>‹#›</a:t>
            </a:fld>
            <a:endParaRPr lang="en-US" altLang="en-US" dirty="0"/>
          </a:p>
        </p:txBody>
      </p:sp>
    </p:spTree>
    <p:extLst>
      <p:ext uri="{BB962C8B-B14F-4D97-AF65-F5344CB8AC3E}">
        <p14:creationId xmlns:p14="http://schemas.microsoft.com/office/powerpoint/2010/main" val="1562633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1066800"/>
            <a:ext cx="4011084"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4766733" y="1066801"/>
            <a:ext cx="6815667" cy="5059363"/>
          </a:xfrm>
        </p:spPr>
        <p:txBody>
          <a:bodyPr/>
          <a:lstStyle>
            <a:lvl1pPr>
              <a:defRPr sz="3200">
                <a:solidFill>
                  <a:schemeClr val="tx2">
                    <a:lumMod val="50000"/>
                  </a:schemeClr>
                </a:solidFill>
              </a:defRPr>
            </a:lvl1pPr>
            <a:lvl2pPr>
              <a:defRPr sz="2800">
                <a:solidFill>
                  <a:schemeClr val="tx2">
                    <a:lumMod val="50000"/>
                  </a:schemeClr>
                </a:solidFill>
              </a:defRPr>
            </a:lvl2pPr>
            <a:lvl3pPr>
              <a:defRPr sz="2400">
                <a:solidFill>
                  <a:schemeClr val="tx2">
                    <a:lumMod val="50000"/>
                  </a:schemeClr>
                </a:solidFill>
              </a:defRPr>
            </a:lvl3pPr>
            <a:lvl4pPr>
              <a:defRPr sz="2000">
                <a:solidFill>
                  <a:schemeClr val="tx2">
                    <a:lumMod val="50000"/>
                  </a:schemeClr>
                </a:solidFill>
              </a:defRPr>
            </a:lvl4pPr>
            <a:lvl5pPr>
              <a:defRPr sz="2000">
                <a:solidFill>
                  <a:schemeClr val="tx2">
                    <a:lumMod val="50000"/>
                  </a:schemeClr>
                </a:solidFill>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609601" y="2362201"/>
            <a:ext cx="4011084" cy="3763963"/>
          </a:xfrm>
        </p:spPr>
        <p:txBody>
          <a:bodyPr/>
          <a:lstStyle>
            <a:lvl1pPr marL="0" indent="0">
              <a:buNone/>
              <a:defRPr sz="1400">
                <a:solidFill>
                  <a:schemeClr val="tx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87694E44-66D1-4C79-9444-F54056DEB3C1}" type="slidenum">
              <a:rPr lang="en-US" altLang="en-US"/>
              <a:pPr>
                <a:defRPr/>
              </a:pPr>
              <a:t>‹#›</a:t>
            </a:fld>
            <a:endParaRPr lang="en-US" altLang="en-US" dirty="0"/>
          </a:p>
        </p:txBody>
      </p:sp>
    </p:spTree>
    <p:extLst>
      <p:ext uri="{BB962C8B-B14F-4D97-AF65-F5344CB8AC3E}">
        <p14:creationId xmlns:p14="http://schemas.microsoft.com/office/powerpoint/2010/main" val="3688212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2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0" y="4800600"/>
            <a:ext cx="11582400" cy="566738"/>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304800" y="1066800"/>
            <a:ext cx="11582400" cy="366077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304800" y="5367338"/>
            <a:ext cx="11582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B1BD08A4-93D9-40B9-8E21-CCF09E257D25}" type="slidenum">
              <a:rPr lang="en-US" altLang="en-US"/>
              <a:pPr>
                <a:defRPr/>
              </a:pPr>
              <a:t>‹#›</a:t>
            </a:fld>
            <a:endParaRPr lang="en-US" altLang="en-US" dirty="0"/>
          </a:p>
        </p:txBody>
      </p:sp>
    </p:spTree>
    <p:extLst>
      <p:ext uri="{BB962C8B-B14F-4D97-AF65-F5344CB8AC3E}">
        <p14:creationId xmlns:p14="http://schemas.microsoft.com/office/powerpoint/2010/main" val="2904485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rot="10800000">
            <a:off x="0" y="5867400"/>
            <a:ext cx="12192000" cy="990600"/>
          </a:xfrm>
          <a:prstGeom prst="rect">
            <a:avLst/>
          </a:prstGeom>
          <a:gradFill>
            <a:gsLst>
              <a:gs pos="0">
                <a:schemeClr val="bg2"/>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3" name="Rectangle 2"/>
          <p:cNvSpPr/>
          <p:nvPr userDrawn="1"/>
        </p:nvSpPr>
        <p:spPr>
          <a:xfrm>
            <a:off x="0" y="0"/>
            <a:ext cx="12192000" cy="838200"/>
          </a:xfrm>
          <a:prstGeom prst="rect">
            <a:avLst/>
          </a:prstGeom>
          <a:gradFill>
            <a:gsLst>
              <a:gs pos="0">
                <a:schemeClr val="bg2"/>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6" name="Slide Number Placeholder 5"/>
          <p:cNvSpPr>
            <a:spLocks noGrp="1"/>
          </p:cNvSpPr>
          <p:nvPr>
            <p:ph type="sldNum" sz="quarter" idx="4"/>
          </p:nvPr>
        </p:nvSpPr>
        <p:spPr>
          <a:xfrm>
            <a:off x="4673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D8D8D"/>
                </a:solidFill>
                <a:latin typeface="Lucida Sans Unicode" panose="020B0602030504020204" pitchFamily="34" charset="0"/>
              </a:defRPr>
            </a:lvl1pPr>
          </a:lstStyle>
          <a:p>
            <a:pPr fontAlgn="base">
              <a:spcBef>
                <a:spcPct val="0"/>
              </a:spcBef>
              <a:spcAft>
                <a:spcPct val="0"/>
              </a:spcAft>
              <a:defRPr/>
            </a:pPr>
            <a:fld id="{DDD577CE-80EC-41C8-8730-EFF2F9B41E48}" type="slidenum">
              <a:rPr lang="en-US" altLang="en-US"/>
              <a:pPr fontAlgn="base">
                <a:spcBef>
                  <a:spcPct val="0"/>
                </a:spcBef>
                <a:spcAft>
                  <a:spcPct val="0"/>
                </a:spcAft>
                <a:defRPr/>
              </a:pPr>
              <a:t>‹#›</a:t>
            </a:fld>
            <a:endParaRPr lang="en-US" altLang="en-US" dirty="0"/>
          </a:p>
        </p:txBody>
      </p:sp>
      <p:sp>
        <p:nvSpPr>
          <p:cNvPr id="1029" name="Text Placeholder 2"/>
          <p:cNvSpPr>
            <a:spLocks noGrp="1"/>
          </p:cNvSpPr>
          <p:nvPr>
            <p:ph type="body" idx="1"/>
          </p:nvPr>
        </p:nvSpPr>
        <p:spPr bwMode="auto">
          <a:xfrm>
            <a:off x="609600" y="2286000"/>
            <a:ext cx="109728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Title Placeholder 1"/>
          <p:cNvSpPr>
            <a:spLocks noGrp="1"/>
          </p:cNvSpPr>
          <p:nvPr>
            <p:ph type="title"/>
          </p:nvPr>
        </p:nvSpPr>
        <p:spPr>
          <a:xfrm>
            <a:off x="609600" y="1066800"/>
            <a:ext cx="109728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pic>
        <p:nvPicPr>
          <p:cNvPr id="1031" name="Picture 11"/>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8331200" y="6469064"/>
            <a:ext cx="3657600" cy="415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14"/>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7721600" cy="89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10"/>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970434" y="304800"/>
            <a:ext cx="2647951" cy="349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8444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iming>
    <p:tnLst>
      <p:par>
        <p:cTn id="1" dur="indefinite" restart="never" nodeType="tmRoot"/>
      </p:par>
    </p:tnLst>
  </p:timing>
  <p:hf hdr="0" ftr="0" dt="0"/>
  <p:txStyles>
    <p:titleStyle>
      <a:lvl1pPr algn="ctr" rtl="0" eaLnBrk="0" fontAlgn="base" hangingPunct="0">
        <a:spcBef>
          <a:spcPct val="0"/>
        </a:spcBef>
        <a:spcAft>
          <a:spcPct val="0"/>
        </a:spcAft>
        <a:defRPr sz="4000" kern="1200" spc="-50">
          <a:solidFill>
            <a:schemeClr val="tx2"/>
          </a:solidFill>
          <a:latin typeface="Tahoma" panose="020B0604030504040204" pitchFamily="34" charset="0"/>
          <a:ea typeface="Tahoma" panose="020B0604030504040204" pitchFamily="34" charset="0"/>
          <a:cs typeface="Tahoma" pitchFamily="34" charset="0"/>
        </a:defRPr>
      </a:lvl1pPr>
      <a:lvl2pPr algn="ctr" rtl="0" eaLnBrk="0" fontAlgn="base" hangingPunct="0">
        <a:spcBef>
          <a:spcPct val="0"/>
        </a:spcBef>
        <a:spcAft>
          <a:spcPct val="0"/>
        </a:spcAft>
        <a:defRPr sz="4000">
          <a:solidFill>
            <a:schemeClr val="tx2"/>
          </a:solidFill>
          <a:latin typeface="Tahoma" pitchFamily="34" charset="0"/>
          <a:cs typeface="Tahoma" pitchFamily="34" charset="0"/>
        </a:defRPr>
      </a:lvl2pPr>
      <a:lvl3pPr algn="ctr" rtl="0" eaLnBrk="0" fontAlgn="base" hangingPunct="0">
        <a:spcBef>
          <a:spcPct val="0"/>
        </a:spcBef>
        <a:spcAft>
          <a:spcPct val="0"/>
        </a:spcAft>
        <a:defRPr sz="4000">
          <a:solidFill>
            <a:schemeClr val="tx2"/>
          </a:solidFill>
          <a:latin typeface="Tahoma" pitchFamily="34" charset="0"/>
          <a:cs typeface="Tahoma" pitchFamily="34" charset="0"/>
        </a:defRPr>
      </a:lvl3pPr>
      <a:lvl4pPr algn="ctr" rtl="0" eaLnBrk="0" fontAlgn="base" hangingPunct="0">
        <a:spcBef>
          <a:spcPct val="0"/>
        </a:spcBef>
        <a:spcAft>
          <a:spcPct val="0"/>
        </a:spcAft>
        <a:defRPr sz="4000">
          <a:solidFill>
            <a:schemeClr val="tx2"/>
          </a:solidFill>
          <a:latin typeface="Tahoma" pitchFamily="34" charset="0"/>
          <a:cs typeface="Tahoma" pitchFamily="34" charset="0"/>
        </a:defRPr>
      </a:lvl4pPr>
      <a:lvl5pPr algn="ctr" rtl="0" eaLnBrk="0" fontAlgn="base" hangingPunct="0">
        <a:spcBef>
          <a:spcPct val="0"/>
        </a:spcBef>
        <a:spcAft>
          <a:spcPct val="0"/>
        </a:spcAft>
        <a:defRPr sz="4000">
          <a:solidFill>
            <a:schemeClr val="tx2"/>
          </a:solidFill>
          <a:latin typeface="Tahoma" pitchFamily="34" charset="0"/>
          <a:cs typeface="Tahoma" pitchFamily="34" charset="0"/>
        </a:defRPr>
      </a:lvl5pPr>
      <a:lvl6pPr marL="457200" algn="ctr" rtl="0" fontAlgn="base">
        <a:spcBef>
          <a:spcPct val="0"/>
        </a:spcBef>
        <a:spcAft>
          <a:spcPct val="0"/>
        </a:spcAft>
        <a:defRPr sz="4400">
          <a:solidFill>
            <a:srgbClr val="254061"/>
          </a:solidFill>
          <a:latin typeface="Calibri" pitchFamily="34" charset="0"/>
        </a:defRPr>
      </a:lvl6pPr>
      <a:lvl7pPr marL="914400" algn="ctr" rtl="0" fontAlgn="base">
        <a:spcBef>
          <a:spcPct val="0"/>
        </a:spcBef>
        <a:spcAft>
          <a:spcPct val="0"/>
        </a:spcAft>
        <a:defRPr sz="4400">
          <a:solidFill>
            <a:srgbClr val="254061"/>
          </a:solidFill>
          <a:latin typeface="Calibri" pitchFamily="34" charset="0"/>
        </a:defRPr>
      </a:lvl7pPr>
      <a:lvl8pPr marL="1371600" algn="ctr" rtl="0" fontAlgn="base">
        <a:spcBef>
          <a:spcPct val="0"/>
        </a:spcBef>
        <a:spcAft>
          <a:spcPct val="0"/>
        </a:spcAft>
        <a:defRPr sz="4400">
          <a:solidFill>
            <a:srgbClr val="254061"/>
          </a:solidFill>
          <a:latin typeface="Calibri" pitchFamily="34" charset="0"/>
        </a:defRPr>
      </a:lvl8pPr>
      <a:lvl9pPr marL="1828800" algn="ctr" rtl="0" fontAlgn="base">
        <a:spcBef>
          <a:spcPct val="0"/>
        </a:spcBef>
        <a:spcAft>
          <a:spcPct val="0"/>
        </a:spcAft>
        <a:defRPr sz="4400">
          <a:solidFill>
            <a:srgbClr val="25406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800" kern="1200">
          <a:solidFill>
            <a:schemeClr val="tx1"/>
          </a:solidFill>
          <a:latin typeface="Calibri" panose="020F0502020204030204" pitchFamily="34" charset="0"/>
          <a:ea typeface="+mn-ea"/>
          <a:cs typeface="Tahoma" pitchFamily="34" charset="0"/>
        </a:defRPr>
      </a:lvl1pPr>
      <a:lvl2pPr marL="742950" indent="-285750" algn="l" rtl="0" eaLnBrk="0" fontAlgn="base" hangingPunct="0">
        <a:spcBef>
          <a:spcPct val="20000"/>
        </a:spcBef>
        <a:spcAft>
          <a:spcPct val="0"/>
        </a:spcAft>
        <a:buFont typeface="Arial" panose="020B0604020202020204" pitchFamily="34" charset="0"/>
        <a:buChar char="–"/>
        <a:defRPr sz="2400" kern="1200">
          <a:solidFill>
            <a:schemeClr val="tx1"/>
          </a:solidFill>
          <a:latin typeface="Calibri" panose="020F0502020204030204" pitchFamily="34" charset="0"/>
          <a:ea typeface="+mn-ea"/>
          <a:cs typeface="Tahoma"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Tahoma" pitchFamily="34" charset="0"/>
        </a:defRPr>
      </a:lvl3pPr>
      <a:lvl4pPr marL="16002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Calibri" panose="020F0502020204030204" pitchFamily="34" charset="0"/>
          <a:ea typeface="+mn-ea"/>
          <a:cs typeface="Tahoma" pitchFamily="34" charset="0"/>
        </a:defRPr>
      </a:lvl4pPr>
      <a:lvl5pPr marL="20574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Calibri" panose="020F0502020204030204"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hca.wa.gov/assets/free-or-low-cost/community_based_staff_contact.pdf" TargetMode="External"/><Relationship Id="rId2" Type="http://schemas.openxmlformats.org/officeDocument/2006/relationships/hyperlink" Target="http://www.wahealthplanfinder.or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hca.wa.gov/billers-providers/programs-and-services/medicaid-administrative-claiming-mac"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www.chcf.net/" TargetMode="External"/><Relationship Id="rId4" Type="http://schemas.openxmlformats.org/officeDocument/2006/relationships/hyperlink" Target="https://www.cms.gov/research-statistics-data-and-systems/computer-data-and-systems/medicaidbudgetexpendsystem/downloads/schoolhealthsvc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Kevin.curry@hca.wa.gov"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048000"/>
            <a:ext cx="9144000" cy="1752600"/>
          </a:xfrm>
        </p:spPr>
        <p:txBody>
          <a:bodyPr/>
          <a:lstStyle/>
          <a:p>
            <a:pPr eaLnBrk="1" fontAlgn="auto" hangingPunct="1">
              <a:spcAft>
                <a:spcPts val="0"/>
              </a:spcAft>
              <a:defRPr/>
            </a:pPr>
            <a:r>
              <a:rPr lang="en-US" dirty="0" smtClean="0"/>
              <a:t>Medicaid Administrative Claiming  Random Moment Time Study </a:t>
            </a:r>
            <a:endParaRPr lang="en-US" dirty="0"/>
          </a:p>
        </p:txBody>
      </p:sp>
      <p:sp>
        <p:nvSpPr>
          <p:cNvPr id="5123" name="Subtitle 2"/>
          <p:cNvSpPr>
            <a:spLocks noGrp="1"/>
          </p:cNvSpPr>
          <p:nvPr>
            <p:ph type="subTitle" idx="1"/>
          </p:nvPr>
        </p:nvSpPr>
        <p:spPr>
          <a:xfrm>
            <a:off x="1981200" y="5181600"/>
            <a:ext cx="8229600" cy="1219200"/>
          </a:xfrm>
        </p:spPr>
        <p:txBody>
          <a:bodyPr anchor="b"/>
          <a:lstStyle/>
          <a:p>
            <a:pPr algn="l" eaLnBrk="1" hangingPunct="1">
              <a:spcBef>
                <a:spcPct val="0"/>
              </a:spcBef>
            </a:pPr>
            <a:r>
              <a:rPr lang="en-US" altLang="en-US" sz="1800" dirty="0" smtClean="0">
                <a:latin typeface="Tahoma" panose="020B0604030504040204" pitchFamily="34" charset="0"/>
                <a:ea typeface="Tahoma" panose="020B0604030504040204" pitchFamily="34" charset="0"/>
              </a:rPr>
              <a:t>              King County Superior Court Juvenile Probation Services </a:t>
            </a:r>
            <a:endParaRPr lang="en-US" altLang="en-US" sz="1800" dirty="0">
              <a:latin typeface="Tahoma" panose="020B0604030504040204" pitchFamily="34" charset="0"/>
              <a:ea typeface="Tahoma" panose="020B0604030504040204" pitchFamily="34" charset="0"/>
            </a:endParaRPr>
          </a:p>
        </p:txBody>
      </p:sp>
    </p:spTree>
    <p:extLst>
      <p:ext uri="{BB962C8B-B14F-4D97-AF65-F5344CB8AC3E}">
        <p14:creationId xmlns:p14="http://schemas.microsoft.com/office/powerpoint/2010/main" val="12047915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a:t/>
            </a:r>
            <a:br>
              <a:rPr lang="en-US" dirty="0"/>
            </a:br>
            <a:r>
              <a:rPr lang="en-US" sz="3600" dirty="0"/>
              <a:t>What information </a:t>
            </a:r>
            <a:r>
              <a:rPr lang="en-US" sz="3600" dirty="0" smtClean="0"/>
              <a:t>is needed </a:t>
            </a:r>
            <a:r>
              <a:rPr lang="en-US" sz="3600" dirty="0"/>
              <a:t>to </a:t>
            </a:r>
            <a:r>
              <a:rPr lang="en-US" sz="3600" dirty="0" smtClean="0"/>
              <a:t>respond to Moments? </a:t>
            </a:r>
            <a:endParaRPr lang="en-US" sz="3600" dirty="0"/>
          </a:p>
        </p:txBody>
      </p:sp>
      <p:sp>
        <p:nvSpPr>
          <p:cNvPr id="3" name="Content Placeholder 2"/>
          <p:cNvSpPr>
            <a:spLocks noGrp="1"/>
          </p:cNvSpPr>
          <p:nvPr>
            <p:ph idx="1"/>
          </p:nvPr>
        </p:nvSpPr>
        <p:spPr/>
        <p:txBody>
          <a:bodyPr/>
          <a:lstStyle/>
          <a:p>
            <a:pPr marL="0" indent="0">
              <a:buNone/>
            </a:pPr>
            <a:r>
              <a:rPr lang="en-US" sz="2000" dirty="0" smtClean="0">
                <a:latin typeface="Tahoma" panose="020B0604030504040204" pitchFamily="34" charset="0"/>
                <a:ea typeface="Tahoma" panose="020B0604030504040204" pitchFamily="34" charset="0"/>
              </a:rPr>
              <a:t>You </a:t>
            </a:r>
            <a:r>
              <a:rPr lang="en-US" sz="2000" dirty="0">
                <a:latin typeface="Tahoma" panose="020B0604030504040204" pitchFamily="34" charset="0"/>
                <a:ea typeface="Tahoma" panose="020B0604030504040204" pitchFamily="34" charset="0"/>
              </a:rPr>
              <a:t>will answer four questions regarding your randomly assigned </a:t>
            </a:r>
            <a:r>
              <a:rPr lang="en-US" sz="2000" dirty="0" smtClean="0">
                <a:latin typeface="Tahoma" panose="020B0604030504040204" pitchFamily="34" charset="0"/>
                <a:ea typeface="Tahoma" panose="020B0604030504040204" pitchFamily="34" charset="0"/>
              </a:rPr>
              <a:t>Moment </a:t>
            </a:r>
            <a:r>
              <a:rPr lang="en-US" sz="2000" dirty="0">
                <a:latin typeface="Tahoma" panose="020B0604030504040204" pitchFamily="34" charset="0"/>
                <a:ea typeface="Tahoma" panose="020B0604030504040204" pitchFamily="34" charset="0"/>
              </a:rPr>
              <a:t>and certify your responses: </a:t>
            </a:r>
          </a:p>
          <a:p>
            <a:r>
              <a:rPr lang="en-US" sz="2000" dirty="0">
                <a:latin typeface="Tahoma" panose="020B0604030504040204" pitchFamily="34" charset="0"/>
                <a:ea typeface="Tahoma" panose="020B0604030504040204" pitchFamily="34" charset="0"/>
              </a:rPr>
              <a:t>What were you doing? </a:t>
            </a:r>
          </a:p>
          <a:p>
            <a:r>
              <a:rPr lang="en-US" sz="2000" dirty="0">
                <a:latin typeface="Tahoma" panose="020B0604030504040204" pitchFamily="34" charset="0"/>
                <a:ea typeface="Tahoma" panose="020B0604030504040204" pitchFamily="34" charset="0"/>
              </a:rPr>
              <a:t>Who were you with? Please don’t use actual names. </a:t>
            </a:r>
          </a:p>
          <a:p>
            <a:r>
              <a:rPr lang="en-US" sz="2000" dirty="0">
                <a:latin typeface="Tahoma" panose="020B0604030504040204" pitchFamily="34" charset="0"/>
                <a:ea typeface="Tahoma" panose="020B0604030504040204" pitchFamily="34" charset="0"/>
              </a:rPr>
              <a:t>Why were you performing this activity? </a:t>
            </a:r>
          </a:p>
          <a:p>
            <a:r>
              <a:rPr lang="en-US" sz="2000" dirty="0">
                <a:latin typeface="Tahoma" panose="020B0604030504040204" pitchFamily="34" charset="0"/>
                <a:ea typeface="Tahoma" panose="020B0604030504040204" pitchFamily="34" charset="0"/>
              </a:rPr>
              <a:t>Where were you? </a:t>
            </a:r>
          </a:p>
        </p:txBody>
      </p:sp>
      <p:sp>
        <p:nvSpPr>
          <p:cNvPr id="4" name="Slide Number Placeholder 3"/>
          <p:cNvSpPr>
            <a:spLocks noGrp="1"/>
          </p:cNvSpPr>
          <p:nvPr>
            <p:ph type="sldNum" sz="quarter" idx="10"/>
          </p:nvPr>
        </p:nvSpPr>
        <p:spPr/>
        <p:txBody>
          <a:bodyPr/>
          <a:lstStyle/>
          <a:p>
            <a:pPr>
              <a:defRPr/>
            </a:pPr>
            <a:fld id="{80B3CC9E-F9FC-4272-AEC9-79B3A4998D59}" type="slidenum">
              <a:rPr lang="en-US" altLang="en-US" smtClean="0"/>
              <a:pPr>
                <a:defRPr/>
              </a:pPr>
              <a:t>10</a:t>
            </a:fld>
            <a:endParaRPr lang="en-US" altLang="en-US" dirty="0"/>
          </a:p>
        </p:txBody>
      </p:sp>
    </p:spTree>
    <p:extLst>
      <p:ext uri="{BB962C8B-B14F-4D97-AF65-F5344CB8AC3E}">
        <p14:creationId xmlns:p14="http://schemas.microsoft.com/office/powerpoint/2010/main" val="2544061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sz="3200" dirty="0" smtClean="0"/>
              <a:t>Best Practices</a:t>
            </a:r>
            <a:endParaRPr lang="en-US" sz="3200" dirty="0"/>
          </a:p>
        </p:txBody>
      </p:sp>
      <p:sp>
        <p:nvSpPr>
          <p:cNvPr id="3" name="Content Placeholder 2"/>
          <p:cNvSpPr>
            <a:spLocks noGrp="1"/>
          </p:cNvSpPr>
          <p:nvPr>
            <p:ph idx="1"/>
          </p:nvPr>
        </p:nvSpPr>
        <p:spPr/>
        <p:txBody>
          <a:bodyPr/>
          <a:lstStyle/>
          <a:p>
            <a:pPr>
              <a:defRPr/>
            </a:pPr>
            <a:r>
              <a:rPr lang="en-US" sz="2000" dirty="0">
                <a:latin typeface="Tahoma" panose="020B0604030504040204" pitchFamily="34" charset="0"/>
                <a:ea typeface="Tahoma" panose="020B0604030504040204" pitchFamily="34" charset="0"/>
              </a:rPr>
              <a:t>U</a:t>
            </a:r>
            <a:r>
              <a:rPr lang="en-US" sz="2000" dirty="0" smtClean="0">
                <a:latin typeface="Tahoma" panose="020B0604030504040204" pitchFamily="34" charset="0"/>
                <a:ea typeface="Tahoma" panose="020B0604030504040204" pitchFamily="34" charset="0"/>
              </a:rPr>
              <a:t>tilize the drop down selections</a:t>
            </a:r>
          </a:p>
          <a:p>
            <a:pPr>
              <a:defRPr/>
            </a:pPr>
            <a:r>
              <a:rPr lang="en-US" sz="2000" dirty="0" smtClean="0">
                <a:latin typeface="Tahoma" panose="020B0604030504040204" pitchFamily="34" charset="0"/>
                <a:ea typeface="Tahoma" panose="020B0604030504040204" pitchFamily="34" charset="0"/>
              </a:rPr>
              <a:t>Answer moments on time</a:t>
            </a:r>
          </a:p>
          <a:p>
            <a:pPr>
              <a:defRPr/>
            </a:pPr>
            <a:r>
              <a:rPr lang="en-US" sz="2000" dirty="0" smtClean="0">
                <a:latin typeface="Tahoma" panose="020B0604030504040204" pitchFamily="34" charset="0"/>
                <a:ea typeface="Tahoma" panose="020B0604030504040204" pitchFamily="34" charset="0"/>
              </a:rPr>
              <a:t>Answer narrative completely and professionally</a:t>
            </a:r>
          </a:p>
          <a:p>
            <a:pPr>
              <a:defRPr/>
            </a:pPr>
            <a:r>
              <a:rPr lang="en-US" sz="2000" dirty="0" smtClean="0">
                <a:latin typeface="Tahoma" panose="020B0604030504040204" pitchFamily="34" charset="0"/>
                <a:ea typeface="Tahoma" panose="020B0604030504040204" pitchFamily="34" charset="0"/>
              </a:rPr>
              <a:t>For technical assistance e-mail UMMS</a:t>
            </a:r>
          </a:p>
          <a:p>
            <a:pPr>
              <a:defRPr/>
            </a:pPr>
            <a:r>
              <a:rPr lang="en-US" sz="2000" dirty="0">
                <a:latin typeface="Tahoma" panose="020B0604030504040204" pitchFamily="34" charset="0"/>
                <a:ea typeface="Tahoma" panose="020B0604030504040204" pitchFamily="34" charset="0"/>
              </a:rPr>
              <a:t>Participants notify </a:t>
            </a:r>
            <a:r>
              <a:rPr lang="en-US" sz="2000" dirty="0" smtClean="0">
                <a:latin typeface="Tahoma" panose="020B0604030504040204" pitchFamily="34" charset="0"/>
                <a:ea typeface="Tahoma" panose="020B0604030504040204" pitchFamily="34" charset="0"/>
              </a:rPr>
              <a:t>Coordinator/Supervisor </a:t>
            </a:r>
            <a:r>
              <a:rPr lang="en-US" sz="2000" dirty="0">
                <a:latin typeface="Tahoma" panose="020B0604030504040204" pitchFamily="34" charset="0"/>
                <a:ea typeface="Tahoma" panose="020B0604030504040204" pitchFamily="34" charset="0"/>
              </a:rPr>
              <a:t>of schedule and work shift changes.</a:t>
            </a:r>
          </a:p>
        </p:txBody>
      </p:sp>
      <p:sp>
        <p:nvSpPr>
          <p:cNvPr id="33796"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chemeClr val="tx1"/>
                </a:solidFill>
                <a:latin typeface="Calibri" panose="020F0502020204030204" pitchFamily="34" charset="0"/>
                <a:cs typeface="Tahoma" panose="020B0604030504040204" pitchFamily="34" charset="0"/>
              </a:defRPr>
            </a:lvl1pPr>
            <a:lvl2pPr marL="742950" indent="-285750">
              <a:spcBef>
                <a:spcPct val="20000"/>
              </a:spcBef>
              <a:buFont typeface="Arial" panose="020B0604020202020204" pitchFamily="34" charset="0"/>
              <a:buChar char="–"/>
              <a:defRPr sz="2400">
                <a:solidFill>
                  <a:schemeClr val="tx1"/>
                </a:solidFill>
                <a:latin typeface="Calibri" panose="020F0502020204030204" pitchFamily="34" charset="0"/>
                <a:cs typeface="Tahoma" panose="020B0604030504040204" pitchFamily="34" charset="0"/>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cs typeface="Tahoma" panose="020B0604030504040204" pitchFamily="34" charset="0"/>
              </a:defRPr>
            </a:lvl3pPr>
            <a:lvl4pPr marL="1600200" indent="-228600">
              <a:spcBef>
                <a:spcPct val="20000"/>
              </a:spcBef>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4pPr>
            <a:lvl5pPr marL="2057400" indent="-228600">
              <a:spcBef>
                <a:spcPct val="20000"/>
              </a:spcBef>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9pPr>
          </a:lstStyle>
          <a:p>
            <a:pPr>
              <a:spcBef>
                <a:spcPct val="0"/>
              </a:spcBef>
              <a:buFontTx/>
              <a:buNone/>
            </a:pPr>
            <a:fld id="{56A129CB-B185-4684-B8D0-4874236D78D8}" type="slidenum">
              <a:rPr lang="en-US" altLang="en-US" sz="1200">
                <a:solidFill>
                  <a:srgbClr val="8D8D8D"/>
                </a:solidFill>
                <a:latin typeface="Lucida Sans Unicode" panose="020B0602030504020204" pitchFamily="34" charset="0"/>
              </a:rPr>
              <a:pPr>
                <a:spcBef>
                  <a:spcPct val="0"/>
                </a:spcBef>
                <a:buFontTx/>
                <a:buNone/>
              </a:pPr>
              <a:t>11</a:t>
            </a:fld>
            <a:endParaRPr lang="en-US" altLang="en-US" sz="1200" dirty="0">
              <a:solidFill>
                <a:srgbClr val="8D8D8D"/>
              </a:solidFill>
              <a:latin typeface="Lucida Sans Unicode" panose="020B0602030504020204" pitchFamily="34" charset="0"/>
            </a:endParaRPr>
          </a:p>
        </p:txBody>
      </p:sp>
    </p:spTree>
    <p:extLst>
      <p:ext uri="{BB962C8B-B14F-4D97-AF65-F5344CB8AC3E}">
        <p14:creationId xmlns:p14="http://schemas.microsoft.com/office/powerpoint/2010/main" val="3014586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How do people apply for Washington Apple Health?</a:t>
            </a:r>
            <a:endParaRPr lang="en-US" sz="3200" dirty="0"/>
          </a:p>
        </p:txBody>
      </p:sp>
      <p:sp>
        <p:nvSpPr>
          <p:cNvPr id="3" name="Content Placeholder 2"/>
          <p:cNvSpPr>
            <a:spLocks noGrp="1"/>
          </p:cNvSpPr>
          <p:nvPr>
            <p:ph idx="1"/>
          </p:nvPr>
        </p:nvSpPr>
        <p:spPr/>
        <p:txBody>
          <a:bodyPr/>
          <a:lstStyle/>
          <a:p>
            <a:r>
              <a:rPr lang="en-US" sz="2000" dirty="0" smtClean="0">
                <a:latin typeface="Tahoma" panose="020B0604030504040204" pitchFamily="34" charset="0"/>
                <a:ea typeface="Tahoma" panose="020B0604030504040204" pitchFamily="34" charset="0"/>
              </a:rPr>
              <a:t>Washington Health Plan Finder Website: </a:t>
            </a:r>
            <a:r>
              <a:rPr lang="en-US" sz="2000" dirty="0">
                <a:latin typeface="Tahoma" panose="020B0604030504040204" pitchFamily="34" charset="0"/>
                <a:ea typeface="Tahoma" panose="020B0604030504040204" pitchFamily="34" charset="0"/>
                <a:hlinkClick r:id="rId2"/>
              </a:rPr>
              <a:t>www.wahealthplanfinder.org</a:t>
            </a:r>
            <a:endParaRPr lang="en-US" sz="2000" dirty="0" smtClean="0">
              <a:latin typeface="Tahoma" panose="020B0604030504040204" pitchFamily="34" charset="0"/>
              <a:ea typeface="Tahoma" panose="020B0604030504040204" pitchFamily="34" charset="0"/>
            </a:endParaRPr>
          </a:p>
          <a:p>
            <a:r>
              <a:rPr lang="en-US" sz="2000" dirty="0" smtClean="0">
                <a:latin typeface="Tahoma" panose="020B0604030504040204" pitchFamily="34" charset="0"/>
                <a:ea typeface="Tahoma" panose="020B0604030504040204" pitchFamily="34" charset="0"/>
              </a:rPr>
              <a:t>In-person city locations &amp; phone numbers:</a:t>
            </a:r>
            <a:r>
              <a:rPr lang="en-US" sz="2000" dirty="0">
                <a:latin typeface="Tahoma" panose="020B0604030504040204" pitchFamily="34" charset="0"/>
                <a:ea typeface="Tahoma" panose="020B0604030504040204" pitchFamily="34" charset="0"/>
              </a:rPr>
              <a:t> </a:t>
            </a:r>
            <a:r>
              <a:rPr lang="en-US" sz="2000" dirty="0">
                <a:latin typeface="Tahoma" panose="020B0604030504040204" pitchFamily="34" charset="0"/>
                <a:ea typeface="Tahoma" panose="020B0604030504040204" pitchFamily="34" charset="0"/>
                <a:hlinkClick r:id="rId3"/>
              </a:rPr>
              <a:t> HCA community-based specialists</a:t>
            </a:r>
            <a:r>
              <a:rPr lang="en-US" sz="2000" dirty="0">
                <a:latin typeface="Tahoma" panose="020B0604030504040204" pitchFamily="34" charset="0"/>
                <a:ea typeface="Tahoma" panose="020B0604030504040204" pitchFamily="34" charset="0"/>
              </a:rPr>
              <a:t> </a:t>
            </a:r>
          </a:p>
          <a:p>
            <a:endParaRPr lang="en-US" sz="2000" dirty="0">
              <a:latin typeface="Tahoma" panose="020B0604030504040204" pitchFamily="34" charset="0"/>
              <a:ea typeface="Tahoma" panose="020B0604030504040204" pitchFamily="34" charset="0"/>
            </a:endParaRPr>
          </a:p>
        </p:txBody>
      </p:sp>
      <p:sp>
        <p:nvSpPr>
          <p:cNvPr id="4" name="Slide Number Placeholder 3"/>
          <p:cNvSpPr>
            <a:spLocks noGrp="1"/>
          </p:cNvSpPr>
          <p:nvPr>
            <p:ph type="sldNum" sz="quarter" idx="10"/>
          </p:nvPr>
        </p:nvSpPr>
        <p:spPr/>
        <p:txBody>
          <a:bodyPr/>
          <a:lstStyle/>
          <a:p>
            <a:pPr>
              <a:defRPr/>
            </a:pPr>
            <a:fld id="{80B3CC9E-F9FC-4272-AEC9-79B3A4998D59}" type="slidenum">
              <a:rPr lang="en-US" altLang="en-US" smtClean="0"/>
              <a:pPr>
                <a:defRPr/>
              </a:pPr>
              <a:t>12</a:t>
            </a:fld>
            <a:endParaRPr lang="en-US" altLang="en-US" dirty="0"/>
          </a:p>
        </p:txBody>
      </p:sp>
    </p:spTree>
    <p:extLst>
      <p:ext uri="{BB962C8B-B14F-4D97-AF65-F5344CB8AC3E}">
        <p14:creationId xmlns:p14="http://schemas.microsoft.com/office/powerpoint/2010/main" val="4248432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sz="3200" dirty="0" smtClean="0"/>
              <a:t>Resources</a:t>
            </a:r>
            <a:endParaRPr lang="en-US" sz="3200" dirty="0"/>
          </a:p>
        </p:txBody>
      </p:sp>
      <p:sp>
        <p:nvSpPr>
          <p:cNvPr id="3" name="Content Placeholder 2"/>
          <p:cNvSpPr>
            <a:spLocks noGrp="1"/>
          </p:cNvSpPr>
          <p:nvPr>
            <p:ph idx="1"/>
          </p:nvPr>
        </p:nvSpPr>
        <p:spPr/>
        <p:txBody>
          <a:bodyPr/>
          <a:lstStyle/>
          <a:p>
            <a:pPr eaLnBrk="1" hangingPunct="1">
              <a:spcBef>
                <a:spcPts val="0"/>
              </a:spcBef>
              <a:buNone/>
              <a:defRPr/>
            </a:pPr>
            <a:r>
              <a:rPr lang="en-US" altLang="en-US" sz="2000" dirty="0">
                <a:solidFill>
                  <a:schemeClr val="tx1"/>
                </a:solidFill>
                <a:latin typeface="Tahoma" panose="020B0604030504040204" pitchFamily="34" charset="0"/>
                <a:ea typeface="Tahoma" panose="020B0604030504040204" pitchFamily="34" charset="0"/>
              </a:rPr>
              <a:t>HCA MAC program website:</a:t>
            </a:r>
          </a:p>
          <a:p>
            <a:pPr marL="0" indent="0" eaLnBrk="1" hangingPunct="1">
              <a:spcBef>
                <a:spcPts val="0"/>
              </a:spcBef>
              <a:buNone/>
              <a:defRPr/>
            </a:pPr>
            <a:r>
              <a:rPr lang="en-US" altLang="en-US" sz="2000" dirty="0">
                <a:solidFill>
                  <a:srgbClr val="10253F"/>
                </a:solidFill>
                <a:latin typeface="Tahoma" panose="020B0604030504040204" pitchFamily="34" charset="0"/>
                <a:ea typeface="Tahoma" panose="020B0604030504040204" pitchFamily="34" charset="0"/>
                <a:hlinkClick r:id="rId3"/>
              </a:rPr>
              <a:t>https://www.hca.wa.gov/billers-providers/programs-and-services/medicaid-administrative-claiming-mac</a:t>
            </a:r>
            <a:endParaRPr lang="en-US" altLang="en-US" sz="2000" dirty="0">
              <a:solidFill>
                <a:srgbClr val="10253F"/>
              </a:solidFill>
              <a:latin typeface="Tahoma" panose="020B0604030504040204" pitchFamily="34" charset="0"/>
              <a:ea typeface="Tahoma" panose="020B0604030504040204" pitchFamily="34" charset="0"/>
            </a:endParaRPr>
          </a:p>
          <a:p>
            <a:pPr marL="0" indent="0" eaLnBrk="1" hangingPunct="1">
              <a:spcBef>
                <a:spcPts val="0"/>
              </a:spcBef>
              <a:buNone/>
              <a:defRPr/>
            </a:pPr>
            <a:endParaRPr lang="en-US" altLang="en-US" sz="2000" dirty="0">
              <a:solidFill>
                <a:srgbClr val="10253F"/>
              </a:solidFill>
              <a:latin typeface="Tahoma" panose="020B0604030504040204" pitchFamily="34" charset="0"/>
              <a:ea typeface="Tahoma" panose="020B0604030504040204" pitchFamily="34" charset="0"/>
            </a:endParaRPr>
          </a:p>
          <a:p>
            <a:pPr marL="0" indent="0" eaLnBrk="1" hangingPunct="1">
              <a:spcBef>
                <a:spcPts val="0"/>
              </a:spcBef>
              <a:buNone/>
              <a:defRPr/>
            </a:pPr>
            <a:r>
              <a:rPr lang="en-US" altLang="en-US" sz="2000" dirty="0">
                <a:solidFill>
                  <a:schemeClr val="tx1"/>
                </a:solidFill>
                <a:latin typeface="Tahoma" panose="020B0604030504040204" pitchFamily="34" charset="0"/>
                <a:ea typeface="Tahoma" panose="020B0604030504040204" pitchFamily="34" charset="0"/>
              </a:rPr>
              <a:t>2003 CMS School-Based Administrative Claiming Guide:</a:t>
            </a:r>
          </a:p>
          <a:p>
            <a:pPr marL="0" indent="0" eaLnBrk="1" hangingPunct="1">
              <a:spcBef>
                <a:spcPts val="0"/>
              </a:spcBef>
              <a:buNone/>
              <a:defRPr/>
            </a:pPr>
            <a:r>
              <a:rPr lang="en-US" altLang="en-US" sz="2000" dirty="0">
                <a:solidFill>
                  <a:srgbClr val="10253F"/>
                </a:solidFill>
                <a:latin typeface="Tahoma" panose="020B0604030504040204" pitchFamily="34" charset="0"/>
                <a:ea typeface="Tahoma" panose="020B0604030504040204" pitchFamily="34" charset="0"/>
                <a:hlinkClick r:id="rId4"/>
              </a:rPr>
              <a:t>https://www.cms.gov/research-statistics-data-and-systems/computer-data-and-systems/medicaidbudgetexpendsystem/downloads/schoolhealthsvcs.pdf</a:t>
            </a:r>
            <a:endParaRPr lang="en-US" altLang="en-US" sz="2000" dirty="0">
              <a:solidFill>
                <a:srgbClr val="10253F"/>
              </a:solidFill>
              <a:latin typeface="Tahoma" panose="020B0604030504040204" pitchFamily="34" charset="0"/>
              <a:ea typeface="Tahoma" panose="020B0604030504040204" pitchFamily="34" charset="0"/>
            </a:endParaRPr>
          </a:p>
          <a:p>
            <a:pPr marL="0" indent="0" eaLnBrk="1" hangingPunct="1">
              <a:spcBef>
                <a:spcPts val="0"/>
              </a:spcBef>
              <a:buNone/>
              <a:defRPr/>
            </a:pPr>
            <a:endParaRPr lang="en-US" altLang="en-US" sz="2000" dirty="0">
              <a:solidFill>
                <a:srgbClr val="10253F"/>
              </a:solidFill>
              <a:latin typeface="Tahoma" panose="020B0604030504040204" pitchFamily="34" charset="0"/>
              <a:ea typeface="Tahoma" panose="020B0604030504040204" pitchFamily="34" charset="0"/>
            </a:endParaRPr>
          </a:p>
          <a:p>
            <a:pPr marL="0" indent="0" eaLnBrk="1" hangingPunct="1">
              <a:spcBef>
                <a:spcPts val="0"/>
              </a:spcBef>
              <a:buNone/>
              <a:defRPr/>
            </a:pPr>
            <a:r>
              <a:rPr lang="en-US" altLang="en-US" sz="2000" dirty="0">
                <a:solidFill>
                  <a:schemeClr val="tx1"/>
                </a:solidFill>
                <a:latin typeface="Tahoma" panose="020B0604030504040204" pitchFamily="34" charset="0"/>
                <a:ea typeface="Tahoma" panose="020B0604030504040204" pitchFamily="34" charset="0"/>
              </a:rPr>
              <a:t>RMTS system website:</a:t>
            </a:r>
          </a:p>
          <a:p>
            <a:pPr marL="0" indent="0" eaLnBrk="1" hangingPunct="1">
              <a:spcBef>
                <a:spcPts val="0"/>
              </a:spcBef>
              <a:buNone/>
              <a:defRPr/>
            </a:pPr>
            <a:r>
              <a:rPr lang="en-US" altLang="en-US" sz="2000" dirty="0">
                <a:solidFill>
                  <a:srgbClr val="10253F"/>
                </a:solidFill>
                <a:latin typeface="Tahoma" panose="020B0604030504040204" pitchFamily="34" charset="0"/>
                <a:ea typeface="Tahoma" panose="020B0604030504040204" pitchFamily="34" charset="0"/>
                <a:hlinkClick r:id="rId5"/>
              </a:rPr>
              <a:t>https://www.chcf.net/</a:t>
            </a:r>
            <a:endParaRPr lang="en-US" altLang="en-US" sz="2000" dirty="0">
              <a:solidFill>
                <a:srgbClr val="10253F"/>
              </a:solidFill>
              <a:latin typeface="Tahoma" panose="020B0604030504040204" pitchFamily="34" charset="0"/>
              <a:ea typeface="Tahoma" panose="020B0604030504040204" pitchFamily="34" charset="0"/>
            </a:endParaRPr>
          </a:p>
          <a:p>
            <a:pPr marL="0" indent="0" eaLnBrk="1" hangingPunct="1">
              <a:spcBef>
                <a:spcPts val="0"/>
              </a:spcBef>
              <a:buNone/>
              <a:defRPr/>
            </a:pPr>
            <a:endParaRPr lang="en-US" altLang="en-US" sz="1400" dirty="0">
              <a:solidFill>
                <a:srgbClr val="10253F"/>
              </a:solidFill>
            </a:endParaRPr>
          </a:p>
        </p:txBody>
      </p:sp>
      <p:sp>
        <p:nvSpPr>
          <p:cNvPr id="37892"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chemeClr val="tx1"/>
                </a:solidFill>
                <a:latin typeface="Calibri" panose="020F0502020204030204" pitchFamily="34" charset="0"/>
                <a:cs typeface="Tahoma" panose="020B0604030504040204" pitchFamily="34" charset="0"/>
              </a:defRPr>
            </a:lvl1pPr>
            <a:lvl2pPr marL="742950" indent="-285750">
              <a:spcBef>
                <a:spcPct val="20000"/>
              </a:spcBef>
              <a:buFont typeface="Arial" panose="020B0604020202020204" pitchFamily="34" charset="0"/>
              <a:buChar char="–"/>
              <a:defRPr sz="2400">
                <a:solidFill>
                  <a:schemeClr val="tx1"/>
                </a:solidFill>
                <a:latin typeface="Calibri" panose="020F0502020204030204" pitchFamily="34" charset="0"/>
                <a:cs typeface="Tahoma" panose="020B0604030504040204" pitchFamily="34" charset="0"/>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cs typeface="Tahoma" panose="020B0604030504040204" pitchFamily="34" charset="0"/>
              </a:defRPr>
            </a:lvl3pPr>
            <a:lvl4pPr marL="1600200" indent="-228600">
              <a:spcBef>
                <a:spcPct val="20000"/>
              </a:spcBef>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4pPr>
            <a:lvl5pPr marL="2057400" indent="-228600">
              <a:spcBef>
                <a:spcPct val="20000"/>
              </a:spcBef>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9pPr>
          </a:lstStyle>
          <a:p>
            <a:pPr>
              <a:spcBef>
                <a:spcPct val="0"/>
              </a:spcBef>
              <a:buFontTx/>
              <a:buNone/>
            </a:pPr>
            <a:fld id="{DCD9B9F1-3F3B-4F4C-A3D3-1D7F75F0BD00}" type="slidenum">
              <a:rPr lang="en-US" altLang="en-US" sz="1200">
                <a:solidFill>
                  <a:srgbClr val="8D8D8D"/>
                </a:solidFill>
                <a:latin typeface="Lucida Sans Unicode" panose="020B0602030504020204" pitchFamily="34" charset="0"/>
              </a:rPr>
              <a:pPr>
                <a:spcBef>
                  <a:spcPct val="0"/>
                </a:spcBef>
                <a:buFontTx/>
                <a:buNone/>
              </a:pPr>
              <a:t>13</a:t>
            </a:fld>
            <a:endParaRPr lang="en-US" altLang="en-US" sz="1200" dirty="0">
              <a:solidFill>
                <a:srgbClr val="8D8D8D"/>
              </a:solidFill>
              <a:latin typeface="Lucida Sans Unicode" panose="020B0602030504020204" pitchFamily="34" charset="0"/>
            </a:endParaRPr>
          </a:p>
        </p:txBody>
      </p:sp>
    </p:spTree>
    <p:extLst>
      <p:ext uri="{BB962C8B-B14F-4D97-AF65-F5344CB8AC3E}">
        <p14:creationId xmlns:p14="http://schemas.microsoft.com/office/powerpoint/2010/main" val="5192618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HCA Contact</a:t>
            </a:r>
            <a:endParaRPr lang="en-US" dirty="0"/>
          </a:p>
        </p:txBody>
      </p:sp>
      <p:sp>
        <p:nvSpPr>
          <p:cNvPr id="7171" name="Content Placeholder 2"/>
          <p:cNvSpPr>
            <a:spLocks noGrp="1"/>
          </p:cNvSpPr>
          <p:nvPr>
            <p:ph sz="half" idx="1"/>
          </p:nvPr>
        </p:nvSpPr>
        <p:spPr>
          <a:xfrm>
            <a:off x="2009192" y="2416175"/>
            <a:ext cx="7086600" cy="3733800"/>
          </a:xfrm>
        </p:spPr>
        <p:txBody>
          <a:bodyPr/>
          <a:lstStyle/>
          <a:p>
            <a:pPr eaLnBrk="1" hangingPunct="1">
              <a:lnSpc>
                <a:spcPct val="90000"/>
              </a:lnSpc>
              <a:buFont typeface="Arial" panose="020B0604020202020204" pitchFamily="34" charset="0"/>
              <a:buNone/>
              <a:defRPr/>
            </a:pPr>
            <a:r>
              <a:rPr lang="en-US" altLang="en-US" sz="2000" b="1" dirty="0" smtClean="0">
                <a:latin typeface="Tahoma" panose="020B0604030504040204" pitchFamily="34" charset="0"/>
                <a:ea typeface="Tahoma" panose="020B0604030504040204" pitchFamily="34" charset="0"/>
              </a:rPr>
              <a:t>                                        Kevin Curry</a:t>
            </a:r>
            <a:r>
              <a:rPr lang="en-US" altLang="en-US" sz="2000" dirty="0" smtClean="0">
                <a:latin typeface="Tahoma" panose="020B0604030504040204" pitchFamily="34" charset="0"/>
                <a:ea typeface="Tahoma" panose="020B0604030504040204" pitchFamily="34" charset="0"/>
              </a:rPr>
              <a:t>, </a:t>
            </a:r>
          </a:p>
          <a:p>
            <a:pPr eaLnBrk="1" hangingPunct="1">
              <a:lnSpc>
                <a:spcPct val="90000"/>
              </a:lnSpc>
              <a:buFont typeface="Arial" panose="020B0604020202020204" pitchFamily="34" charset="0"/>
              <a:buNone/>
              <a:defRPr/>
            </a:pPr>
            <a:r>
              <a:rPr lang="en-US" altLang="en-US" sz="2000" dirty="0" smtClean="0">
                <a:latin typeface="Tahoma" panose="020B0604030504040204" pitchFamily="34" charset="0"/>
                <a:ea typeface="Tahoma" panose="020B0604030504040204" pitchFamily="34" charset="0"/>
              </a:rPr>
              <a:t>                               MAC</a:t>
            </a:r>
            <a:r>
              <a:rPr lang="en-US" altLang="en-US" sz="2000" b="1" dirty="0" smtClean="0">
                <a:latin typeface="Tahoma" panose="020B0604030504040204" pitchFamily="34" charset="0"/>
                <a:ea typeface="Tahoma" panose="020B0604030504040204" pitchFamily="34" charset="0"/>
              </a:rPr>
              <a:t> </a:t>
            </a:r>
            <a:r>
              <a:rPr lang="en-US" altLang="en-US" sz="2000" dirty="0" smtClean="0">
                <a:latin typeface="Tahoma" panose="020B0604030504040204" pitchFamily="34" charset="0"/>
                <a:ea typeface="Tahoma" panose="020B0604030504040204" pitchFamily="34" charset="0"/>
              </a:rPr>
              <a:t>Program Specialist</a:t>
            </a:r>
            <a:endParaRPr lang="en-US" altLang="en-US" sz="2000" dirty="0">
              <a:latin typeface="Tahoma" panose="020B0604030504040204" pitchFamily="34" charset="0"/>
              <a:ea typeface="Tahoma" panose="020B0604030504040204" pitchFamily="34" charset="0"/>
            </a:endParaRPr>
          </a:p>
          <a:p>
            <a:pPr eaLnBrk="1" hangingPunct="1">
              <a:buFont typeface="Arial" panose="020B0604020202020204" pitchFamily="34" charset="0"/>
              <a:buNone/>
              <a:defRPr/>
            </a:pPr>
            <a:r>
              <a:rPr lang="en-US" altLang="en-US" sz="2000" dirty="0" smtClean="0">
                <a:latin typeface="Tahoma" panose="020B0604030504040204" pitchFamily="34" charset="0"/>
                <a:ea typeface="Tahoma" panose="020B0604030504040204" pitchFamily="34" charset="0"/>
              </a:rPr>
              <a:t>                  Medicaid </a:t>
            </a:r>
            <a:r>
              <a:rPr lang="en-US" altLang="en-US" sz="2000" dirty="0">
                <a:latin typeface="Tahoma" panose="020B0604030504040204" pitchFamily="34" charset="0"/>
                <a:ea typeface="Tahoma" panose="020B0604030504040204" pitchFamily="34" charset="0"/>
              </a:rPr>
              <a:t>Program Operations and Integrity</a:t>
            </a:r>
          </a:p>
          <a:p>
            <a:pPr eaLnBrk="1" hangingPunct="1">
              <a:lnSpc>
                <a:spcPct val="90000"/>
              </a:lnSpc>
              <a:buFont typeface="Arial" panose="020B0604020202020204" pitchFamily="34" charset="0"/>
              <a:buNone/>
              <a:defRPr/>
            </a:pPr>
            <a:r>
              <a:rPr lang="en-US" altLang="en-US" sz="2000" dirty="0" smtClean="0">
                <a:latin typeface="Tahoma" panose="020B0604030504040204" pitchFamily="34" charset="0"/>
                <a:ea typeface="Tahoma" panose="020B0604030504040204" pitchFamily="34" charset="0"/>
              </a:rPr>
              <a:t>                                  Tel</a:t>
            </a:r>
            <a:r>
              <a:rPr lang="en-US" altLang="en-US" sz="2000" dirty="0">
                <a:latin typeface="Tahoma" panose="020B0604030504040204" pitchFamily="34" charset="0"/>
                <a:ea typeface="Tahoma" panose="020B0604030504040204" pitchFamily="34" charset="0"/>
              </a:rPr>
              <a:t>: </a:t>
            </a:r>
            <a:r>
              <a:rPr lang="en-US" altLang="en-US" sz="2000" dirty="0" smtClean="0">
                <a:latin typeface="Tahoma" panose="020B0604030504040204" pitchFamily="34" charset="0"/>
                <a:ea typeface="Tahoma" panose="020B0604030504040204" pitchFamily="34" charset="0"/>
              </a:rPr>
              <a:t>360-725-1589</a:t>
            </a:r>
            <a:endParaRPr lang="en-US" altLang="en-US" sz="2000" dirty="0">
              <a:latin typeface="Tahoma" panose="020B0604030504040204" pitchFamily="34" charset="0"/>
              <a:ea typeface="Tahoma" panose="020B0604030504040204" pitchFamily="34" charset="0"/>
            </a:endParaRPr>
          </a:p>
          <a:p>
            <a:pPr eaLnBrk="1" hangingPunct="1">
              <a:lnSpc>
                <a:spcPct val="90000"/>
              </a:lnSpc>
              <a:buFont typeface="Arial" panose="020B0604020202020204" pitchFamily="34" charset="0"/>
              <a:buNone/>
              <a:defRPr/>
            </a:pPr>
            <a:r>
              <a:rPr lang="en-US" altLang="en-US" sz="2000" dirty="0" smtClean="0">
                <a:solidFill>
                  <a:srgbClr val="002060"/>
                </a:solidFill>
              </a:rPr>
              <a:t>                                           </a:t>
            </a:r>
            <a:r>
              <a:rPr lang="en-US" altLang="en-US" sz="2000" dirty="0" smtClean="0">
                <a:solidFill>
                  <a:srgbClr val="002060"/>
                </a:solidFill>
                <a:hlinkClick r:id="rId3"/>
              </a:rPr>
              <a:t>Kevin.curry@hca.wa.gov</a:t>
            </a:r>
            <a:r>
              <a:rPr lang="en-US" altLang="en-US" sz="2000" dirty="0" smtClean="0">
                <a:solidFill>
                  <a:srgbClr val="002060"/>
                </a:solidFill>
              </a:rPr>
              <a:t> </a:t>
            </a:r>
            <a:endParaRPr lang="en-US" altLang="en-US" sz="2000" dirty="0">
              <a:solidFill>
                <a:srgbClr val="002060"/>
              </a:solidFill>
            </a:endParaRPr>
          </a:p>
        </p:txBody>
      </p:sp>
      <p:sp>
        <p:nvSpPr>
          <p:cNvPr id="39940"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chemeClr val="tx1"/>
                </a:solidFill>
                <a:latin typeface="Calibri" panose="020F0502020204030204" pitchFamily="34" charset="0"/>
                <a:cs typeface="Tahoma" panose="020B0604030504040204" pitchFamily="34" charset="0"/>
              </a:defRPr>
            </a:lvl1pPr>
            <a:lvl2pPr marL="742950" indent="-285750">
              <a:spcBef>
                <a:spcPct val="20000"/>
              </a:spcBef>
              <a:buFont typeface="Arial" panose="020B0604020202020204" pitchFamily="34" charset="0"/>
              <a:buChar char="–"/>
              <a:defRPr sz="2400">
                <a:solidFill>
                  <a:schemeClr val="tx1"/>
                </a:solidFill>
                <a:latin typeface="Calibri" panose="020F0502020204030204" pitchFamily="34" charset="0"/>
                <a:cs typeface="Tahoma" panose="020B0604030504040204" pitchFamily="34" charset="0"/>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cs typeface="Tahoma" panose="020B0604030504040204" pitchFamily="34" charset="0"/>
              </a:defRPr>
            </a:lvl3pPr>
            <a:lvl4pPr marL="1600200" indent="-228600">
              <a:spcBef>
                <a:spcPct val="20000"/>
              </a:spcBef>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4pPr>
            <a:lvl5pPr marL="2057400" indent="-228600">
              <a:spcBef>
                <a:spcPct val="20000"/>
              </a:spcBef>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9pPr>
          </a:lstStyle>
          <a:p>
            <a:pPr>
              <a:spcBef>
                <a:spcPct val="0"/>
              </a:spcBef>
              <a:buFontTx/>
              <a:buNone/>
            </a:pPr>
            <a:fld id="{F31C194C-2353-44D7-B345-BF348322F77B}" type="slidenum">
              <a:rPr lang="en-US" altLang="en-US" sz="1200">
                <a:solidFill>
                  <a:srgbClr val="8D8D8D"/>
                </a:solidFill>
                <a:latin typeface="Lucida Sans Unicode" panose="020B0602030504020204" pitchFamily="34" charset="0"/>
              </a:rPr>
              <a:pPr>
                <a:spcBef>
                  <a:spcPct val="0"/>
                </a:spcBef>
                <a:buFontTx/>
                <a:buNone/>
              </a:pPr>
              <a:t>14</a:t>
            </a:fld>
            <a:endParaRPr lang="en-US" altLang="en-US" sz="1200" dirty="0">
              <a:solidFill>
                <a:srgbClr val="8D8D8D"/>
              </a:solidFill>
              <a:latin typeface="Lucida Sans Unicode" panose="020B0602030504020204" pitchFamily="34" charset="0"/>
            </a:endParaRPr>
          </a:p>
        </p:txBody>
      </p:sp>
    </p:spTree>
    <p:extLst>
      <p:ext uri="{BB962C8B-B14F-4D97-AF65-F5344CB8AC3E}">
        <p14:creationId xmlns:p14="http://schemas.microsoft.com/office/powerpoint/2010/main" val="2992986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Purpose</a:t>
            </a:r>
            <a:endParaRPr lang="en-US" sz="3600" dirty="0"/>
          </a:p>
        </p:txBody>
      </p:sp>
      <p:sp>
        <p:nvSpPr>
          <p:cNvPr id="3" name="Content Placeholder 2"/>
          <p:cNvSpPr>
            <a:spLocks noGrp="1"/>
          </p:cNvSpPr>
          <p:nvPr>
            <p:ph idx="1"/>
          </p:nvPr>
        </p:nvSpPr>
        <p:spPr/>
        <p:txBody>
          <a:bodyPr/>
          <a:lstStyle/>
          <a:p>
            <a:r>
              <a:rPr lang="en-US" altLang="en-US" sz="2000" dirty="0">
                <a:solidFill>
                  <a:schemeClr val="tx1"/>
                </a:solidFill>
                <a:latin typeface="Tahoma" panose="020B0604030504040204" pitchFamily="34" charset="0"/>
                <a:ea typeface="Tahoma" panose="020B0604030504040204" pitchFamily="34" charset="0"/>
              </a:rPr>
              <a:t>This </a:t>
            </a:r>
            <a:r>
              <a:rPr lang="en-US" altLang="en-US" sz="2000" dirty="0" smtClean="0">
                <a:solidFill>
                  <a:schemeClr val="tx1"/>
                </a:solidFill>
                <a:latin typeface="Tahoma" panose="020B0604030504040204" pitchFamily="34" charset="0"/>
                <a:ea typeface="Tahoma" panose="020B0604030504040204" pitchFamily="34" charset="0"/>
              </a:rPr>
              <a:t>presentation </a:t>
            </a:r>
            <a:r>
              <a:rPr lang="en-US" altLang="en-US" sz="2000" dirty="0">
                <a:solidFill>
                  <a:schemeClr val="tx1"/>
                </a:solidFill>
                <a:latin typeface="Tahoma" panose="020B0604030504040204" pitchFamily="34" charset="0"/>
                <a:ea typeface="Tahoma" panose="020B0604030504040204" pitchFamily="34" charset="0"/>
              </a:rPr>
              <a:t>provides an overview of the </a:t>
            </a:r>
            <a:r>
              <a:rPr lang="en-US" altLang="en-US" sz="2000" dirty="0" smtClean="0">
                <a:solidFill>
                  <a:schemeClr val="tx1"/>
                </a:solidFill>
                <a:latin typeface="Tahoma" panose="020B0604030504040204" pitchFamily="34" charset="0"/>
                <a:ea typeface="Tahoma" panose="020B0604030504040204" pitchFamily="34" charset="0"/>
              </a:rPr>
              <a:t>Health Care Authority’s (HCA) Medicaid Administrative Claiming (MAC) Program and the Random Moment Time Study (</a:t>
            </a:r>
            <a:r>
              <a:rPr lang="en-US" altLang="en-US" sz="2000" dirty="0" err="1" smtClean="0">
                <a:solidFill>
                  <a:schemeClr val="tx1"/>
                </a:solidFill>
                <a:latin typeface="Tahoma" panose="020B0604030504040204" pitchFamily="34" charset="0"/>
                <a:ea typeface="Tahoma" panose="020B0604030504040204" pitchFamily="34" charset="0"/>
              </a:rPr>
              <a:t>RMTS</a:t>
            </a:r>
            <a:r>
              <a:rPr lang="en-US" altLang="en-US" sz="2000" dirty="0" smtClean="0">
                <a:solidFill>
                  <a:schemeClr val="tx1"/>
                </a:solidFill>
                <a:latin typeface="Tahoma" panose="020B0604030504040204" pitchFamily="34" charset="0"/>
                <a:ea typeface="Tahoma" panose="020B0604030504040204" pitchFamily="34" charset="0"/>
              </a:rPr>
              <a:t>) Methodology for the King County Superior Court Juvenile Probation Services (KCSCJPS).</a:t>
            </a:r>
            <a:endParaRPr lang="en-US" altLang="en-US" sz="2000" dirty="0">
              <a:solidFill>
                <a:schemeClr val="tx1"/>
              </a:solidFill>
              <a:latin typeface="Tahoma" panose="020B0604030504040204" pitchFamily="34" charset="0"/>
              <a:ea typeface="Tahoma" panose="020B0604030504040204" pitchFamily="34" charset="0"/>
            </a:endParaRPr>
          </a:p>
          <a:p>
            <a:endParaRPr lang="en-US" dirty="0">
              <a:latin typeface="Tahoma" panose="020B0604030504040204" pitchFamily="34" charset="0"/>
              <a:ea typeface="Tahoma" panose="020B0604030504040204" pitchFamily="34" charset="0"/>
            </a:endParaRPr>
          </a:p>
        </p:txBody>
      </p:sp>
      <p:sp>
        <p:nvSpPr>
          <p:cNvPr id="4" name="Slide Number Placeholder 3"/>
          <p:cNvSpPr>
            <a:spLocks noGrp="1"/>
          </p:cNvSpPr>
          <p:nvPr>
            <p:ph type="sldNum" sz="quarter" idx="10"/>
          </p:nvPr>
        </p:nvSpPr>
        <p:spPr/>
        <p:txBody>
          <a:bodyPr/>
          <a:lstStyle/>
          <a:p>
            <a:pPr>
              <a:defRPr/>
            </a:pPr>
            <a:fld id="{80B3CC9E-F9FC-4272-AEC9-79B3A4998D59}" type="slidenum">
              <a:rPr lang="en-US" altLang="en-US" smtClean="0"/>
              <a:pPr>
                <a:defRPr/>
              </a:pPr>
              <a:t>2</a:t>
            </a:fld>
            <a:endParaRPr lang="en-US" altLang="en-US" dirty="0"/>
          </a:p>
        </p:txBody>
      </p:sp>
    </p:spTree>
    <p:extLst>
      <p:ext uri="{BB962C8B-B14F-4D97-AF65-F5344CB8AC3E}">
        <p14:creationId xmlns:p14="http://schemas.microsoft.com/office/powerpoint/2010/main" val="12694937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sz="3600" dirty="0" smtClean="0"/>
              <a:t>Presentation Objectives</a:t>
            </a:r>
            <a:endParaRPr lang="en-US" sz="3600" dirty="0"/>
          </a:p>
        </p:txBody>
      </p:sp>
      <p:sp>
        <p:nvSpPr>
          <p:cNvPr id="7171" name="Content Placeholder 3"/>
          <p:cNvSpPr>
            <a:spLocks noGrp="1"/>
          </p:cNvSpPr>
          <p:nvPr>
            <p:ph sz="half" idx="2"/>
          </p:nvPr>
        </p:nvSpPr>
        <p:spPr>
          <a:xfrm>
            <a:off x="1981200" y="2209800"/>
            <a:ext cx="8229600" cy="3886200"/>
          </a:xfrm>
        </p:spPr>
        <p:txBody>
          <a:bodyPr/>
          <a:lstStyle/>
          <a:p>
            <a:pPr eaLnBrk="1" hangingPunct="1">
              <a:spcBef>
                <a:spcPct val="0"/>
              </a:spcBef>
              <a:spcAft>
                <a:spcPts val="1200"/>
              </a:spcAft>
            </a:pPr>
            <a:r>
              <a:rPr lang="en-US" altLang="en-US" sz="2000" dirty="0">
                <a:solidFill>
                  <a:schemeClr val="tx1"/>
                </a:solidFill>
                <a:latin typeface="Tahoma" panose="020B0604030504040204" pitchFamily="34" charset="0"/>
                <a:ea typeface="Tahoma" panose="020B0604030504040204" pitchFamily="34" charset="0"/>
              </a:rPr>
              <a:t>Have a high-level understanding of </a:t>
            </a:r>
            <a:r>
              <a:rPr lang="en-US" altLang="en-US" sz="2000" dirty="0" smtClean="0">
                <a:solidFill>
                  <a:schemeClr val="tx1"/>
                </a:solidFill>
                <a:latin typeface="Tahoma" panose="020B0604030504040204" pitchFamily="34" charset="0"/>
                <a:ea typeface="Tahoma" panose="020B0604030504040204" pitchFamily="34" charset="0"/>
              </a:rPr>
              <a:t>the MAC Program</a:t>
            </a:r>
            <a:endParaRPr lang="en-US" altLang="en-US" sz="2000" dirty="0">
              <a:solidFill>
                <a:schemeClr val="tx1"/>
              </a:solidFill>
              <a:latin typeface="Tahoma" panose="020B0604030504040204" pitchFamily="34" charset="0"/>
              <a:ea typeface="Tahoma" panose="020B0604030504040204" pitchFamily="34" charset="0"/>
            </a:endParaRPr>
          </a:p>
          <a:p>
            <a:pPr eaLnBrk="1" hangingPunct="1">
              <a:spcBef>
                <a:spcPct val="0"/>
              </a:spcBef>
              <a:spcAft>
                <a:spcPts val="1200"/>
              </a:spcAft>
            </a:pPr>
            <a:r>
              <a:rPr lang="en-US" altLang="en-US" sz="2000" dirty="0">
                <a:solidFill>
                  <a:schemeClr val="tx1"/>
                </a:solidFill>
                <a:latin typeface="Tahoma" panose="020B0604030504040204" pitchFamily="34" charset="0"/>
                <a:ea typeface="Tahoma" panose="020B0604030504040204" pitchFamily="34" charset="0"/>
              </a:rPr>
              <a:t>Know the governance structure MAC follows</a:t>
            </a:r>
          </a:p>
          <a:p>
            <a:pPr eaLnBrk="1" hangingPunct="1">
              <a:spcBef>
                <a:spcPct val="0"/>
              </a:spcBef>
              <a:spcAft>
                <a:spcPts val="1200"/>
              </a:spcAft>
            </a:pPr>
            <a:r>
              <a:rPr lang="en-US" altLang="en-US" sz="2000" dirty="0" smtClean="0">
                <a:solidFill>
                  <a:schemeClr val="tx1"/>
                </a:solidFill>
                <a:latin typeface="Tahoma" panose="020B0604030504040204" pitchFamily="34" charset="0"/>
                <a:ea typeface="Tahoma" panose="020B0604030504040204" pitchFamily="34" charset="0"/>
              </a:rPr>
              <a:t>Best </a:t>
            </a:r>
            <a:r>
              <a:rPr lang="en-US" altLang="en-US" sz="2000" dirty="0">
                <a:solidFill>
                  <a:schemeClr val="tx1"/>
                </a:solidFill>
                <a:latin typeface="Tahoma" panose="020B0604030504040204" pitchFamily="34" charset="0"/>
                <a:ea typeface="Tahoma" panose="020B0604030504040204" pitchFamily="34" charset="0"/>
              </a:rPr>
              <a:t>Practices</a:t>
            </a:r>
          </a:p>
          <a:p>
            <a:pPr eaLnBrk="1" hangingPunct="1">
              <a:spcBef>
                <a:spcPct val="0"/>
              </a:spcBef>
              <a:spcAft>
                <a:spcPts val="1200"/>
              </a:spcAft>
            </a:pPr>
            <a:r>
              <a:rPr lang="en-US" altLang="en-US" sz="2000" dirty="0" smtClean="0">
                <a:solidFill>
                  <a:schemeClr val="tx1"/>
                </a:solidFill>
                <a:latin typeface="Tahoma" panose="020B0604030504040204" pitchFamily="34" charset="0"/>
                <a:ea typeface="Tahoma" panose="020B0604030504040204" pitchFamily="34" charset="0"/>
              </a:rPr>
              <a:t>Technical Assistance Process</a:t>
            </a:r>
            <a:endParaRPr lang="en-US" altLang="en-US" sz="2000" dirty="0">
              <a:solidFill>
                <a:schemeClr val="tx1"/>
              </a:solidFill>
              <a:latin typeface="Tahoma" panose="020B0604030504040204" pitchFamily="34" charset="0"/>
              <a:ea typeface="Tahoma" panose="020B0604030504040204" pitchFamily="34" charset="0"/>
            </a:endParaRPr>
          </a:p>
          <a:p>
            <a:pPr eaLnBrk="1" hangingPunct="1">
              <a:spcBef>
                <a:spcPct val="0"/>
              </a:spcBef>
              <a:spcAft>
                <a:spcPts val="1200"/>
              </a:spcAft>
            </a:pPr>
            <a:r>
              <a:rPr lang="en-US" altLang="en-US" sz="2000" dirty="0" smtClean="0">
                <a:solidFill>
                  <a:schemeClr val="tx1"/>
                </a:solidFill>
                <a:latin typeface="Tahoma" panose="020B0604030504040204" pitchFamily="34" charset="0"/>
                <a:ea typeface="Tahoma" panose="020B0604030504040204" pitchFamily="34" charset="0"/>
              </a:rPr>
              <a:t>MAC </a:t>
            </a:r>
            <a:r>
              <a:rPr lang="en-US" altLang="en-US" sz="2000" dirty="0">
                <a:solidFill>
                  <a:schemeClr val="tx1"/>
                </a:solidFill>
                <a:latin typeface="Tahoma" panose="020B0604030504040204" pitchFamily="34" charset="0"/>
                <a:ea typeface="Tahoma" panose="020B0604030504040204" pitchFamily="34" charset="0"/>
              </a:rPr>
              <a:t>resources</a:t>
            </a:r>
          </a:p>
        </p:txBody>
      </p:sp>
      <p:sp>
        <p:nvSpPr>
          <p:cNvPr id="7172" name="Slide Number Placeholder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chemeClr val="tx1"/>
                </a:solidFill>
                <a:latin typeface="Calibri" panose="020F0502020204030204" pitchFamily="34" charset="0"/>
                <a:cs typeface="Tahoma" panose="020B0604030504040204" pitchFamily="34" charset="0"/>
              </a:defRPr>
            </a:lvl1pPr>
            <a:lvl2pPr marL="742950" indent="-285750">
              <a:spcBef>
                <a:spcPct val="20000"/>
              </a:spcBef>
              <a:buFont typeface="Arial" panose="020B0604020202020204" pitchFamily="34" charset="0"/>
              <a:buChar char="–"/>
              <a:defRPr sz="2400">
                <a:solidFill>
                  <a:schemeClr val="tx1"/>
                </a:solidFill>
                <a:latin typeface="Calibri" panose="020F0502020204030204" pitchFamily="34" charset="0"/>
                <a:cs typeface="Tahoma" panose="020B0604030504040204" pitchFamily="34" charset="0"/>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cs typeface="Tahoma" panose="020B0604030504040204" pitchFamily="34" charset="0"/>
              </a:defRPr>
            </a:lvl3pPr>
            <a:lvl4pPr marL="1600200" indent="-228600">
              <a:spcBef>
                <a:spcPct val="20000"/>
              </a:spcBef>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4pPr>
            <a:lvl5pPr marL="2057400" indent="-228600">
              <a:spcBef>
                <a:spcPct val="20000"/>
              </a:spcBef>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9pPr>
          </a:lstStyle>
          <a:p>
            <a:pPr>
              <a:spcBef>
                <a:spcPct val="0"/>
              </a:spcBef>
              <a:buFontTx/>
              <a:buNone/>
            </a:pPr>
            <a:fld id="{D15FCEF8-7660-44B7-AE39-171F22599FAC}" type="slidenum">
              <a:rPr lang="en-US" altLang="en-US" sz="1200">
                <a:solidFill>
                  <a:srgbClr val="8D8D8D"/>
                </a:solidFill>
                <a:latin typeface="Lucida Sans Unicode" panose="020B0602030504020204" pitchFamily="34" charset="0"/>
              </a:rPr>
              <a:pPr>
                <a:spcBef>
                  <a:spcPct val="0"/>
                </a:spcBef>
                <a:buFontTx/>
                <a:buNone/>
              </a:pPr>
              <a:t>3</a:t>
            </a:fld>
            <a:endParaRPr lang="en-US" altLang="en-US" sz="1200" dirty="0">
              <a:solidFill>
                <a:srgbClr val="8D8D8D"/>
              </a:solidFill>
              <a:latin typeface="Lucida Sans Unicode" panose="020B0602030504020204" pitchFamily="34" charset="0"/>
            </a:endParaRPr>
          </a:p>
        </p:txBody>
      </p:sp>
    </p:spTree>
    <p:extLst>
      <p:ext uri="{BB962C8B-B14F-4D97-AF65-F5344CB8AC3E}">
        <p14:creationId xmlns:p14="http://schemas.microsoft.com/office/powerpoint/2010/main" val="7653811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sz="3600" dirty="0" smtClean="0"/>
              <a:t>What is MAC?</a:t>
            </a:r>
            <a:endParaRPr lang="en-US" sz="3600" dirty="0"/>
          </a:p>
        </p:txBody>
      </p:sp>
      <p:sp>
        <p:nvSpPr>
          <p:cNvPr id="5123" name="Content Placeholder 2"/>
          <p:cNvSpPr>
            <a:spLocks noGrp="1"/>
          </p:cNvSpPr>
          <p:nvPr>
            <p:ph idx="1"/>
          </p:nvPr>
        </p:nvSpPr>
        <p:spPr/>
        <p:txBody>
          <a:bodyPr/>
          <a:lstStyle/>
          <a:p>
            <a:pPr marL="0" indent="0">
              <a:buNone/>
              <a:defRPr/>
            </a:pPr>
            <a:r>
              <a:rPr lang="en-US" altLang="en-US" sz="2000" dirty="0">
                <a:latin typeface="Tahoma" panose="020B0604030504040204" pitchFamily="34" charset="0"/>
                <a:ea typeface="Tahoma" panose="020B0604030504040204" pitchFamily="34" charset="0"/>
              </a:rPr>
              <a:t>A </a:t>
            </a:r>
            <a:r>
              <a:rPr lang="en-US" altLang="en-US" sz="2000" dirty="0" smtClean="0">
                <a:latin typeface="Tahoma" panose="020B0604030504040204" pitchFamily="34" charset="0"/>
                <a:ea typeface="Tahoma" panose="020B0604030504040204" pitchFamily="34" charset="0"/>
              </a:rPr>
              <a:t>voluntary federal </a:t>
            </a:r>
            <a:r>
              <a:rPr lang="en-US" altLang="en-US" sz="2000" dirty="0">
                <a:latin typeface="Tahoma" panose="020B0604030504040204" pitchFamily="34" charset="0"/>
                <a:ea typeface="Tahoma" panose="020B0604030504040204" pitchFamily="34" charset="0"/>
              </a:rPr>
              <a:t>reimbursement program that allows </a:t>
            </a:r>
            <a:r>
              <a:rPr lang="en-US" altLang="en-US" sz="2000" dirty="0" smtClean="0">
                <a:latin typeface="Tahoma" panose="020B0604030504040204" pitchFamily="34" charset="0"/>
                <a:ea typeface="Tahoma" panose="020B0604030504040204" pitchFamily="34" charset="0"/>
              </a:rPr>
              <a:t>governmental </a:t>
            </a:r>
            <a:r>
              <a:rPr lang="en-US" altLang="en-US" sz="2000" dirty="0">
                <a:latin typeface="Tahoma" panose="020B0604030504040204" pitchFamily="34" charset="0"/>
                <a:ea typeface="Tahoma" panose="020B0604030504040204" pitchFamily="34" charset="0"/>
              </a:rPr>
              <a:t>entities the opportunity to receive partial reimbursement for the </a:t>
            </a:r>
            <a:r>
              <a:rPr lang="en-US" altLang="en-US" sz="2000" dirty="0" smtClean="0">
                <a:latin typeface="Tahoma" panose="020B0604030504040204" pitchFamily="34" charset="0"/>
                <a:ea typeface="Tahoma" panose="020B0604030504040204" pitchFamily="34" charset="0"/>
              </a:rPr>
              <a:t>time staff spend performing allowable “Administrative</a:t>
            </a:r>
            <a:r>
              <a:rPr lang="en-US" altLang="en-US" sz="2000" dirty="0">
                <a:latin typeface="Tahoma" panose="020B0604030504040204" pitchFamily="34" charset="0"/>
                <a:ea typeface="Tahoma" panose="020B0604030504040204" pitchFamily="34" charset="0"/>
              </a:rPr>
              <a:t>” </a:t>
            </a:r>
            <a:r>
              <a:rPr lang="en-US" altLang="en-US" sz="2000" dirty="0" smtClean="0">
                <a:latin typeface="Tahoma" panose="020B0604030504040204" pitchFamily="34" charset="0"/>
                <a:ea typeface="Tahoma" panose="020B0604030504040204" pitchFamily="34" charset="0"/>
              </a:rPr>
              <a:t>activities </a:t>
            </a:r>
            <a:r>
              <a:rPr lang="en-US" sz="2000" dirty="0" smtClean="0">
                <a:solidFill>
                  <a:schemeClr val="tx1"/>
                </a:solidFill>
                <a:latin typeface="Tahoma" panose="020B0604030504040204" pitchFamily="34" charset="0"/>
                <a:ea typeface="Tahoma" panose="020B0604030504040204" pitchFamily="34" charset="0"/>
              </a:rPr>
              <a:t>on </a:t>
            </a:r>
            <a:r>
              <a:rPr lang="en-US" sz="2000" dirty="0">
                <a:solidFill>
                  <a:schemeClr val="tx1"/>
                </a:solidFill>
                <a:latin typeface="Tahoma" panose="020B0604030504040204" pitchFamily="34" charset="0"/>
                <a:ea typeface="Tahoma" panose="020B0604030504040204" pitchFamily="34" charset="0"/>
              </a:rPr>
              <a:t>behalf the HCA's Medicaid program. These administrative </a:t>
            </a:r>
            <a:r>
              <a:rPr lang="en-US" sz="2000" dirty="0" smtClean="0">
                <a:solidFill>
                  <a:schemeClr val="tx1"/>
                </a:solidFill>
                <a:latin typeface="Tahoma" panose="020B0604030504040204" pitchFamily="34" charset="0"/>
                <a:ea typeface="Tahoma" panose="020B0604030504040204" pitchFamily="34" charset="0"/>
              </a:rPr>
              <a:t>activities for KCSCJPS </a:t>
            </a:r>
            <a:r>
              <a:rPr lang="en-US" sz="2000" dirty="0">
                <a:solidFill>
                  <a:schemeClr val="tx1"/>
                </a:solidFill>
                <a:latin typeface="Tahoma" panose="020B0604030504040204" pitchFamily="34" charset="0"/>
                <a:ea typeface="Tahoma" panose="020B0604030504040204" pitchFamily="34" charset="0"/>
              </a:rPr>
              <a:t>include:</a:t>
            </a:r>
          </a:p>
          <a:p>
            <a:pPr marL="0" indent="0">
              <a:buNone/>
              <a:defRPr/>
            </a:pPr>
            <a:endParaRPr lang="en-US" sz="2000" dirty="0">
              <a:solidFill>
                <a:schemeClr val="tx1"/>
              </a:solidFill>
              <a:latin typeface="Tahoma" panose="020B0604030504040204" pitchFamily="34" charset="0"/>
              <a:ea typeface="Tahoma" panose="020B0604030504040204" pitchFamily="34" charset="0"/>
            </a:endParaRPr>
          </a:p>
          <a:p>
            <a:pPr>
              <a:defRPr/>
            </a:pPr>
            <a:r>
              <a:rPr lang="en-US" sz="2000" dirty="0" smtClean="0">
                <a:latin typeface="Tahoma" panose="020B0604030504040204" pitchFamily="34" charset="0"/>
                <a:ea typeface="Tahoma" panose="020B0604030504040204" pitchFamily="34" charset="0"/>
              </a:rPr>
              <a:t>Assisting residents in applying </a:t>
            </a:r>
            <a:r>
              <a:rPr lang="en-US" sz="2000" dirty="0">
                <a:latin typeface="Tahoma" panose="020B0604030504040204" pitchFamily="34" charset="0"/>
                <a:ea typeface="Tahoma" panose="020B0604030504040204" pitchFamily="34" charset="0"/>
              </a:rPr>
              <a:t>for </a:t>
            </a:r>
            <a:r>
              <a:rPr lang="en-US" sz="2000" dirty="0" smtClean="0">
                <a:latin typeface="Tahoma" panose="020B0604030504040204" pitchFamily="34" charset="0"/>
                <a:ea typeface="Tahoma" panose="020B0604030504040204" pitchFamily="34" charset="0"/>
              </a:rPr>
              <a:t>or </a:t>
            </a:r>
            <a:r>
              <a:rPr lang="en-US" sz="2000" dirty="0">
                <a:latin typeface="Tahoma" panose="020B0604030504040204" pitchFamily="34" charset="0"/>
                <a:ea typeface="Tahoma" panose="020B0604030504040204" pitchFamily="34" charset="0"/>
              </a:rPr>
              <a:t>renewing Washington Apple </a:t>
            </a:r>
            <a:r>
              <a:rPr lang="en-US" sz="2000" dirty="0" smtClean="0">
                <a:latin typeface="Tahoma" panose="020B0604030504040204" pitchFamily="34" charset="0"/>
                <a:ea typeface="Tahoma" panose="020B0604030504040204" pitchFamily="34" charset="0"/>
              </a:rPr>
              <a:t>Health </a:t>
            </a:r>
            <a:r>
              <a:rPr lang="en-US" sz="2000" dirty="0">
                <a:latin typeface="Tahoma" panose="020B0604030504040204" pitchFamily="34" charset="0"/>
                <a:ea typeface="Tahoma" panose="020B0604030504040204" pitchFamily="34" charset="0"/>
              </a:rPr>
              <a:t>coverage</a:t>
            </a:r>
            <a:r>
              <a:rPr lang="en-US" sz="2000" dirty="0" smtClean="0">
                <a:latin typeface="Tahoma" panose="020B0604030504040204" pitchFamily="34" charset="0"/>
                <a:ea typeface="Tahoma" panose="020B0604030504040204" pitchFamily="34" charset="0"/>
              </a:rPr>
              <a:t>.</a:t>
            </a:r>
          </a:p>
          <a:p>
            <a:pPr>
              <a:defRPr/>
            </a:pPr>
            <a:r>
              <a:rPr lang="en-US" sz="2000" dirty="0" smtClean="0">
                <a:latin typeface="Tahoma" panose="020B0604030504040204" pitchFamily="34" charset="0"/>
                <a:ea typeface="Tahoma" panose="020B0604030504040204" pitchFamily="34" charset="0"/>
              </a:rPr>
              <a:t>Conducting outreach to individuals </a:t>
            </a:r>
            <a:r>
              <a:rPr lang="en-US" sz="2000" dirty="0">
                <a:latin typeface="Tahoma" panose="020B0604030504040204" pitchFamily="34" charset="0"/>
                <a:ea typeface="Tahoma" panose="020B0604030504040204" pitchFamily="34" charset="0"/>
              </a:rPr>
              <a:t>and their families </a:t>
            </a:r>
            <a:r>
              <a:rPr lang="en-US" sz="2000" dirty="0" smtClean="0">
                <a:latin typeface="Tahoma" panose="020B0604030504040204" pitchFamily="34" charset="0"/>
                <a:ea typeface="Tahoma" panose="020B0604030504040204" pitchFamily="34" charset="0"/>
              </a:rPr>
              <a:t>for </a:t>
            </a:r>
            <a:r>
              <a:rPr lang="en-US" sz="2000" dirty="0">
                <a:latin typeface="Tahoma" panose="020B0604030504040204" pitchFamily="34" charset="0"/>
                <a:ea typeface="Tahoma" panose="020B0604030504040204" pitchFamily="34" charset="0"/>
              </a:rPr>
              <a:t>Medicaid services</a:t>
            </a:r>
            <a:r>
              <a:rPr lang="en-US" sz="2000" dirty="0" smtClean="0">
                <a:latin typeface="Tahoma" panose="020B0604030504040204" pitchFamily="34" charset="0"/>
                <a:ea typeface="Tahoma" panose="020B0604030504040204" pitchFamily="34" charset="0"/>
              </a:rPr>
              <a:t>.</a:t>
            </a:r>
          </a:p>
          <a:p>
            <a:pPr>
              <a:defRPr/>
            </a:pPr>
            <a:r>
              <a:rPr lang="en-US" sz="2000" dirty="0" smtClean="0">
                <a:latin typeface="Tahoma" panose="020B0604030504040204" pitchFamily="34" charset="0"/>
                <a:ea typeface="Tahoma" panose="020B0604030504040204" pitchFamily="34" charset="0"/>
              </a:rPr>
              <a:t>Explaining the benefits of the Washington Apple Health Program.</a:t>
            </a:r>
          </a:p>
          <a:p>
            <a:pPr>
              <a:defRPr/>
            </a:pPr>
            <a:endParaRPr lang="en-US" sz="2000" dirty="0" smtClean="0">
              <a:latin typeface="Tahoma" panose="020B0604030504040204" pitchFamily="34" charset="0"/>
              <a:ea typeface="Tahoma" panose="020B0604030504040204" pitchFamily="34" charset="0"/>
            </a:endParaRPr>
          </a:p>
          <a:p>
            <a:pPr marL="0" indent="0">
              <a:buNone/>
              <a:defRPr/>
            </a:pPr>
            <a:endParaRPr lang="en-US" altLang="en-US" sz="2000" dirty="0">
              <a:solidFill>
                <a:srgbClr val="10253F"/>
              </a:solidFill>
            </a:endParaRPr>
          </a:p>
          <a:p>
            <a:pPr marL="0" indent="0">
              <a:buNone/>
              <a:defRPr/>
            </a:pPr>
            <a:endParaRPr lang="en-US" altLang="en-US" sz="2000" dirty="0">
              <a:solidFill>
                <a:srgbClr val="10253F"/>
              </a:solidFill>
            </a:endParaRPr>
          </a:p>
        </p:txBody>
      </p:sp>
      <p:sp>
        <p:nvSpPr>
          <p:cNvPr id="9220"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chemeClr val="tx1"/>
                </a:solidFill>
                <a:latin typeface="Calibri" panose="020F0502020204030204" pitchFamily="34" charset="0"/>
                <a:cs typeface="Tahoma" panose="020B0604030504040204" pitchFamily="34" charset="0"/>
              </a:defRPr>
            </a:lvl1pPr>
            <a:lvl2pPr marL="742950" indent="-285750">
              <a:spcBef>
                <a:spcPct val="20000"/>
              </a:spcBef>
              <a:buFont typeface="Arial" panose="020B0604020202020204" pitchFamily="34" charset="0"/>
              <a:buChar char="–"/>
              <a:defRPr sz="2400">
                <a:solidFill>
                  <a:schemeClr val="tx1"/>
                </a:solidFill>
                <a:latin typeface="Calibri" panose="020F0502020204030204" pitchFamily="34" charset="0"/>
                <a:cs typeface="Tahoma" panose="020B0604030504040204" pitchFamily="34" charset="0"/>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cs typeface="Tahoma" panose="020B0604030504040204" pitchFamily="34" charset="0"/>
              </a:defRPr>
            </a:lvl3pPr>
            <a:lvl4pPr marL="1600200" indent="-228600">
              <a:spcBef>
                <a:spcPct val="20000"/>
              </a:spcBef>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4pPr>
            <a:lvl5pPr marL="2057400" indent="-228600">
              <a:spcBef>
                <a:spcPct val="20000"/>
              </a:spcBef>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9pPr>
          </a:lstStyle>
          <a:p>
            <a:pPr>
              <a:spcBef>
                <a:spcPct val="0"/>
              </a:spcBef>
              <a:buFontTx/>
              <a:buNone/>
            </a:pPr>
            <a:fld id="{848C08F9-8F6B-4E20-8A9C-6E62169690EE}" type="slidenum">
              <a:rPr lang="en-US" altLang="en-US" sz="1200">
                <a:solidFill>
                  <a:srgbClr val="8D8D8D"/>
                </a:solidFill>
                <a:latin typeface="Lucida Sans Unicode" panose="020B0602030504020204" pitchFamily="34" charset="0"/>
              </a:rPr>
              <a:pPr>
                <a:spcBef>
                  <a:spcPct val="0"/>
                </a:spcBef>
                <a:buFontTx/>
                <a:buNone/>
              </a:pPr>
              <a:t>4</a:t>
            </a:fld>
            <a:endParaRPr lang="en-US" altLang="en-US" sz="1200" dirty="0">
              <a:solidFill>
                <a:srgbClr val="8D8D8D"/>
              </a:solidFill>
              <a:latin typeface="Lucida Sans Unicode" panose="020B0602030504020204" pitchFamily="34" charset="0"/>
            </a:endParaRPr>
          </a:p>
        </p:txBody>
      </p:sp>
    </p:spTree>
    <p:extLst>
      <p:ext uri="{BB962C8B-B14F-4D97-AF65-F5344CB8AC3E}">
        <p14:creationId xmlns:p14="http://schemas.microsoft.com/office/powerpoint/2010/main" val="39682663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MAC Facts</a:t>
            </a:r>
            <a:endParaRPr lang="en-US" sz="3600" dirty="0"/>
          </a:p>
        </p:txBody>
      </p:sp>
      <p:sp>
        <p:nvSpPr>
          <p:cNvPr id="3" name="Content Placeholder 2"/>
          <p:cNvSpPr>
            <a:spLocks noGrp="1"/>
          </p:cNvSpPr>
          <p:nvPr>
            <p:ph idx="1"/>
          </p:nvPr>
        </p:nvSpPr>
        <p:spPr/>
        <p:txBody>
          <a:bodyPr/>
          <a:lstStyle/>
          <a:p>
            <a:pPr>
              <a:buSzPct val="80000"/>
              <a:defRPr/>
            </a:pPr>
            <a:r>
              <a:rPr lang="en-US" altLang="en-US" sz="2000" dirty="0">
                <a:latin typeface="Tahoma" panose="020B0604030504040204" pitchFamily="34" charset="0"/>
                <a:ea typeface="Tahoma" panose="020B0604030504040204" pitchFamily="34" charset="0"/>
              </a:rPr>
              <a:t>HCA is the single Title XIX Medicaid agency in Washington state that administers the MAC program and is responsible for monitoring all MAC contractors.</a:t>
            </a:r>
          </a:p>
          <a:p>
            <a:pPr>
              <a:buSzPct val="80000"/>
              <a:defRPr/>
            </a:pPr>
            <a:r>
              <a:rPr lang="en-US" altLang="en-US" sz="2000" dirty="0">
                <a:latin typeface="Tahoma" panose="020B0604030504040204" pitchFamily="34" charset="0"/>
                <a:ea typeface="Tahoma" panose="020B0604030504040204" pitchFamily="34" charset="0"/>
              </a:rPr>
              <a:t>University of Massachusetts Medical School (</a:t>
            </a:r>
            <a:r>
              <a:rPr lang="en-US" altLang="en-US" sz="2000" dirty="0" err="1">
                <a:latin typeface="Tahoma" panose="020B0604030504040204" pitchFamily="34" charset="0"/>
                <a:ea typeface="Tahoma" panose="020B0604030504040204" pitchFamily="34" charset="0"/>
              </a:rPr>
              <a:t>UMMS</a:t>
            </a:r>
            <a:r>
              <a:rPr lang="en-US" altLang="en-US" sz="2000" dirty="0">
                <a:latin typeface="Tahoma" panose="020B0604030504040204" pitchFamily="34" charset="0"/>
                <a:ea typeface="Tahoma" panose="020B0604030504040204" pitchFamily="34" charset="0"/>
              </a:rPr>
              <a:t>) contracts with HCA for the operation of the statistically valid time study model, and for the day – to – day administration of the time study</a:t>
            </a:r>
          </a:p>
          <a:p>
            <a:pPr>
              <a:buSzPct val="80000"/>
              <a:defRPr/>
            </a:pPr>
            <a:r>
              <a:rPr lang="en-US" altLang="en-US" sz="2000" dirty="0">
                <a:latin typeface="Tahoma" panose="020B0604030504040204" pitchFamily="34" charset="0"/>
                <a:ea typeface="Tahoma" panose="020B0604030504040204" pitchFamily="34" charset="0"/>
              </a:rPr>
              <a:t>Governmental agencies may contract with HCA to participate in the MAC program.</a:t>
            </a:r>
          </a:p>
          <a:p>
            <a:endParaRPr lang="en-US" dirty="0"/>
          </a:p>
        </p:txBody>
      </p:sp>
      <p:sp>
        <p:nvSpPr>
          <p:cNvPr id="4" name="Slide Number Placeholder 3"/>
          <p:cNvSpPr>
            <a:spLocks noGrp="1"/>
          </p:cNvSpPr>
          <p:nvPr>
            <p:ph type="sldNum" sz="quarter" idx="10"/>
          </p:nvPr>
        </p:nvSpPr>
        <p:spPr/>
        <p:txBody>
          <a:bodyPr/>
          <a:lstStyle/>
          <a:p>
            <a:pPr>
              <a:defRPr/>
            </a:pPr>
            <a:fld id="{80B3CC9E-F9FC-4272-AEC9-79B3A4998D59}" type="slidenum">
              <a:rPr lang="en-US" altLang="en-US" smtClean="0"/>
              <a:pPr>
                <a:defRPr/>
              </a:pPr>
              <a:t>5</a:t>
            </a:fld>
            <a:endParaRPr lang="en-US" altLang="en-US" dirty="0"/>
          </a:p>
        </p:txBody>
      </p:sp>
    </p:spTree>
    <p:extLst>
      <p:ext uri="{BB962C8B-B14F-4D97-AF65-F5344CB8AC3E}">
        <p14:creationId xmlns:p14="http://schemas.microsoft.com/office/powerpoint/2010/main" val="3832760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sz="3600" dirty="0" smtClean="0"/>
              <a:t>Governance Structure of MAC</a:t>
            </a:r>
            <a:endParaRPr lang="en-US" sz="3600" dirty="0"/>
          </a:p>
        </p:txBody>
      </p:sp>
      <p:sp>
        <p:nvSpPr>
          <p:cNvPr id="5123" name="Content Placeholder 2"/>
          <p:cNvSpPr>
            <a:spLocks noGrp="1"/>
          </p:cNvSpPr>
          <p:nvPr>
            <p:ph idx="1"/>
          </p:nvPr>
        </p:nvSpPr>
        <p:spPr>
          <a:xfrm>
            <a:off x="1981200" y="2286000"/>
            <a:ext cx="8229600" cy="4070350"/>
          </a:xfrm>
        </p:spPr>
        <p:txBody>
          <a:bodyPr/>
          <a:lstStyle/>
          <a:p>
            <a:pPr>
              <a:buSzPct val="80000"/>
              <a:defRPr/>
            </a:pPr>
            <a:r>
              <a:rPr lang="en-US" sz="2000" dirty="0">
                <a:latin typeface="Tahoma" panose="020B0604030504040204" pitchFamily="34" charset="0"/>
                <a:ea typeface="Tahoma" panose="020B0604030504040204" pitchFamily="34" charset="0"/>
              </a:rPr>
              <a:t>The Centers for Medicare and Medicaid Services (CMS) provides national oversight of the MAC program. </a:t>
            </a:r>
          </a:p>
          <a:p>
            <a:pPr>
              <a:buSzPct val="80000"/>
              <a:defRPr/>
            </a:pPr>
            <a:r>
              <a:rPr lang="en-US" sz="2000" dirty="0">
                <a:latin typeface="Tahoma" panose="020B0604030504040204" pitchFamily="34" charset="0"/>
                <a:ea typeface="Tahoma" panose="020B0604030504040204" pitchFamily="34" charset="0"/>
              </a:rPr>
              <a:t>MAC programs must comply with the 2003 CMS Guide.</a:t>
            </a:r>
          </a:p>
          <a:p>
            <a:pPr>
              <a:buSzPct val="80000"/>
              <a:defRPr/>
            </a:pPr>
            <a:r>
              <a:rPr lang="en-US" altLang="en-US" sz="2000" dirty="0">
                <a:latin typeface="Tahoma" panose="020B0604030504040204" pitchFamily="34" charset="0"/>
                <a:ea typeface="Tahoma" panose="020B0604030504040204" pitchFamily="34" charset="0"/>
              </a:rPr>
              <a:t>MAC programs must follow all applicable Code of Federal Regulations (CFR).</a:t>
            </a:r>
          </a:p>
          <a:p>
            <a:pPr>
              <a:buSzPct val="80000"/>
              <a:defRPr/>
            </a:pPr>
            <a:r>
              <a:rPr lang="en-US" altLang="en-US" sz="2000" dirty="0">
                <a:latin typeface="Tahoma" panose="020B0604030504040204" pitchFamily="34" charset="0"/>
                <a:ea typeface="Tahoma" panose="020B0604030504040204" pitchFamily="34" charset="0"/>
              </a:rPr>
              <a:t>MAC programs must have a CMS approved Cost Allocation Plan (CAP) which describes how the program will operate</a:t>
            </a:r>
            <a:r>
              <a:rPr lang="en-US" altLang="en-US" sz="2000" dirty="0">
                <a:solidFill>
                  <a:srgbClr val="10253F"/>
                </a:solidFill>
              </a:rPr>
              <a:t>.</a:t>
            </a:r>
          </a:p>
        </p:txBody>
      </p:sp>
      <p:sp>
        <p:nvSpPr>
          <p:cNvPr id="13316"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chemeClr val="tx1"/>
                </a:solidFill>
                <a:latin typeface="Calibri" panose="020F0502020204030204" pitchFamily="34" charset="0"/>
                <a:cs typeface="Tahoma" panose="020B0604030504040204" pitchFamily="34" charset="0"/>
              </a:defRPr>
            </a:lvl1pPr>
            <a:lvl2pPr marL="742950" indent="-285750">
              <a:spcBef>
                <a:spcPct val="20000"/>
              </a:spcBef>
              <a:buFont typeface="Arial" panose="020B0604020202020204" pitchFamily="34" charset="0"/>
              <a:buChar char="–"/>
              <a:defRPr sz="2400">
                <a:solidFill>
                  <a:schemeClr val="tx1"/>
                </a:solidFill>
                <a:latin typeface="Calibri" panose="020F0502020204030204" pitchFamily="34" charset="0"/>
                <a:cs typeface="Tahoma" panose="020B0604030504040204" pitchFamily="34" charset="0"/>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cs typeface="Tahoma" panose="020B0604030504040204" pitchFamily="34" charset="0"/>
              </a:defRPr>
            </a:lvl3pPr>
            <a:lvl4pPr marL="1600200" indent="-228600">
              <a:spcBef>
                <a:spcPct val="20000"/>
              </a:spcBef>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4pPr>
            <a:lvl5pPr marL="2057400" indent="-228600">
              <a:spcBef>
                <a:spcPct val="20000"/>
              </a:spcBef>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9pPr>
          </a:lstStyle>
          <a:p>
            <a:pPr>
              <a:spcBef>
                <a:spcPct val="0"/>
              </a:spcBef>
              <a:buFontTx/>
              <a:buNone/>
            </a:pPr>
            <a:fld id="{F36B8749-7C14-490B-886B-C4249538C867}" type="slidenum">
              <a:rPr lang="en-US" altLang="en-US" sz="1200">
                <a:solidFill>
                  <a:srgbClr val="8D8D8D"/>
                </a:solidFill>
                <a:latin typeface="Lucida Sans Unicode" panose="020B0602030504020204" pitchFamily="34" charset="0"/>
              </a:rPr>
              <a:pPr>
                <a:spcBef>
                  <a:spcPct val="0"/>
                </a:spcBef>
                <a:buFontTx/>
                <a:buNone/>
              </a:pPr>
              <a:t>6</a:t>
            </a:fld>
            <a:endParaRPr lang="en-US" altLang="en-US" sz="1200" dirty="0">
              <a:solidFill>
                <a:srgbClr val="8D8D8D"/>
              </a:solidFill>
              <a:latin typeface="Lucida Sans Unicode" panose="020B0602030504020204" pitchFamily="34" charset="0"/>
            </a:endParaRPr>
          </a:p>
        </p:txBody>
      </p:sp>
    </p:spTree>
    <p:extLst>
      <p:ext uri="{BB962C8B-B14F-4D97-AF65-F5344CB8AC3E}">
        <p14:creationId xmlns:p14="http://schemas.microsoft.com/office/powerpoint/2010/main" val="21315626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1066800"/>
            <a:ext cx="8382000" cy="1143000"/>
          </a:xfrm>
        </p:spPr>
        <p:txBody>
          <a:bodyPr>
            <a:normAutofit fontScale="90000"/>
          </a:bodyPr>
          <a:lstStyle/>
          <a:p>
            <a:pPr>
              <a:defRPr/>
            </a:pPr>
            <a:r>
              <a:rPr lang="en-US" dirty="0" smtClean="0"/>
              <a:t>The Random Moment Time Study (RMTS)</a:t>
            </a:r>
            <a:endParaRPr lang="en-US" dirty="0"/>
          </a:p>
        </p:txBody>
      </p:sp>
      <p:sp>
        <p:nvSpPr>
          <p:cNvPr id="3" name="Content Placeholder 2"/>
          <p:cNvSpPr>
            <a:spLocks noGrp="1"/>
          </p:cNvSpPr>
          <p:nvPr>
            <p:ph idx="1"/>
          </p:nvPr>
        </p:nvSpPr>
        <p:spPr/>
        <p:txBody>
          <a:bodyPr/>
          <a:lstStyle/>
          <a:p>
            <a:pPr marL="0" indent="0">
              <a:spcBef>
                <a:spcPts val="0"/>
              </a:spcBef>
              <a:buNone/>
              <a:defRPr/>
            </a:pPr>
            <a:r>
              <a:rPr lang="en-US" sz="1400" b="1" dirty="0" smtClean="0">
                <a:latin typeface="Tahoma" panose="020B0604030504040204" pitchFamily="34" charset="0"/>
                <a:ea typeface="Tahoma" panose="020B0604030504040204" pitchFamily="34" charset="0"/>
              </a:rPr>
              <a:t>The </a:t>
            </a:r>
            <a:r>
              <a:rPr lang="en-US" sz="1400" b="1" dirty="0">
                <a:latin typeface="Tahoma" panose="020B0604030504040204" pitchFamily="34" charset="0"/>
                <a:ea typeface="Tahoma" panose="020B0604030504040204" pitchFamily="34" charset="0"/>
              </a:rPr>
              <a:t>reason for participating?</a:t>
            </a:r>
          </a:p>
          <a:p>
            <a:pPr marL="0" indent="0">
              <a:buNone/>
            </a:pPr>
            <a:r>
              <a:rPr lang="en-US" sz="1400" dirty="0" smtClean="0">
                <a:latin typeface="Tahoma" panose="020B0604030504040204" pitchFamily="34" charset="0"/>
                <a:ea typeface="Tahoma" panose="020B0604030504040204" pitchFamily="34" charset="0"/>
              </a:rPr>
              <a:t>Staff participate </a:t>
            </a:r>
            <a:r>
              <a:rPr lang="en-US" sz="1400" dirty="0">
                <a:latin typeface="Tahoma" panose="020B0604030504040204" pitchFamily="34" charset="0"/>
                <a:ea typeface="Tahoma" panose="020B0604030504040204" pitchFamily="34" charset="0"/>
              </a:rPr>
              <a:t>in the </a:t>
            </a:r>
            <a:r>
              <a:rPr lang="en-US" sz="1400" dirty="0" err="1">
                <a:latin typeface="Tahoma" panose="020B0604030504040204" pitchFamily="34" charset="0"/>
                <a:ea typeface="Tahoma" panose="020B0604030504040204" pitchFamily="34" charset="0"/>
              </a:rPr>
              <a:t>RMTS</a:t>
            </a:r>
            <a:r>
              <a:rPr lang="en-US" sz="1400" dirty="0">
                <a:latin typeface="Tahoma" panose="020B0604030504040204" pitchFamily="34" charset="0"/>
                <a:ea typeface="Tahoma" panose="020B0604030504040204" pitchFamily="34" charset="0"/>
              </a:rPr>
              <a:t> because </a:t>
            </a:r>
            <a:r>
              <a:rPr lang="en-US" sz="1400" dirty="0" smtClean="0">
                <a:latin typeface="Tahoma" panose="020B0604030504040204" pitchFamily="34" charset="0"/>
                <a:ea typeface="Tahoma" panose="020B0604030504040204" pitchFamily="34" charset="0"/>
              </a:rPr>
              <a:t>they may possibly </a:t>
            </a:r>
            <a:r>
              <a:rPr lang="en-US" sz="1400" dirty="0">
                <a:latin typeface="Tahoma" panose="020B0604030504040204" pitchFamily="34" charset="0"/>
                <a:ea typeface="Tahoma" panose="020B0604030504040204" pitchFamily="34" charset="0"/>
              </a:rPr>
              <a:t>perform certain duties and functions that are MAC reimbursable. These include: </a:t>
            </a:r>
          </a:p>
          <a:p>
            <a:pPr marL="0" indent="0">
              <a:buNone/>
            </a:pPr>
            <a:r>
              <a:rPr lang="en-US" sz="1400" dirty="0">
                <a:latin typeface="Tahoma" panose="020B0604030504040204" pitchFamily="34" charset="0"/>
                <a:ea typeface="Tahoma" panose="020B0604030504040204" pitchFamily="34" charset="0"/>
              </a:rPr>
              <a:t>Outreach to inform potentially eligible individuals, families and children about Medicaid and needed health </a:t>
            </a:r>
            <a:r>
              <a:rPr lang="en-US" sz="1400" dirty="0" smtClean="0">
                <a:latin typeface="Tahoma" panose="020B0604030504040204" pitchFamily="34" charset="0"/>
                <a:ea typeface="Tahoma" panose="020B0604030504040204" pitchFamily="34" charset="0"/>
              </a:rPr>
              <a:t>services and </a:t>
            </a:r>
            <a:endParaRPr lang="en-US" sz="1400" dirty="0">
              <a:latin typeface="Tahoma" panose="020B0604030504040204" pitchFamily="34" charset="0"/>
              <a:ea typeface="Tahoma" panose="020B0604030504040204" pitchFamily="34" charset="0"/>
            </a:endParaRPr>
          </a:p>
          <a:p>
            <a:pPr marL="0" indent="0">
              <a:buNone/>
            </a:pPr>
            <a:r>
              <a:rPr lang="en-US" sz="1400" dirty="0" smtClean="0">
                <a:latin typeface="Tahoma" panose="020B0604030504040204" pitchFamily="34" charset="0"/>
                <a:ea typeface="Tahoma" panose="020B0604030504040204" pitchFamily="34" charset="0"/>
              </a:rPr>
              <a:t>providing application assistance </a:t>
            </a:r>
            <a:r>
              <a:rPr lang="en-US" sz="1400" dirty="0">
                <a:latin typeface="Tahoma" panose="020B0604030504040204" pitchFamily="34" charset="0"/>
                <a:ea typeface="Tahoma" panose="020B0604030504040204" pitchFamily="34" charset="0"/>
              </a:rPr>
              <a:t>(providing the form, helping complete the form, directing the family to the local Community Service Office). </a:t>
            </a:r>
            <a:endParaRPr lang="en-US" sz="1400" dirty="0" smtClean="0">
              <a:latin typeface="Tahoma" panose="020B0604030504040204" pitchFamily="34" charset="0"/>
              <a:ea typeface="Tahoma" panose="020B0604030504040204" pitchFamily="34" charset="0"/>
            </a:endParaRPr>
          </a:p>
          <a:p>
            <a:pPr marL="0" indent="0">
              <a:buNone/>
            </a:pPr>
            <a:endParaRPr lang="en-US" sz="1400" dirty="0">
              <a:latin typeface="Tahoma" panose="020B0604030504040204" pitchFamily="34" charset="0"/>
              <a:ea typeface="Tahoma" panose="020B0604030504040204" pitchFamily="34" charset="0"/>
            </a:endParaRPr>
          </a:p>
          <a:p>
            <a:pPr marL="0" indent="0">
              <a:spcBef>
                <a:spcPts val="0"/>
              </a:spcBef>
              <a:buNone/>
              <a:defRPr/>
            </a:pPr>
            <a:r>
              <a:rPr lang="en-US" sz="1400" b="1" dirty="0">
                <a:latin typeface="Tahoma" panose="020B0604030504040204" pitchFamily="34" charset="0"/>
                <a:ea typeface="Tahoma" panose="020B0604030504040204" pitchFamily="34" charset="0"/>
              </a:rPr>
              <a:t>What is the </a:t>
            </a:r>
            <a:r>
              <a:rPr lang="en-US" sz="1400" b="1" dirty="0" err="1">
                <a:latin typeface="Tahoma" panose="020B0604030504040204" pitchFamily="34" charset="0"/>
                <a:ea typeface="Tahoma" panose="020B0604030504040204" pitchFamily="34" charset="0"/>
              </a:rPr>
              <a:t>RMTS</a:t>
            </a:r>
            <a:r>
              <a:rPr lang="en-US" sz="1400" b="1" dirty="0">
                <a:latin typeface="Tahoma" panose="020B0604030504040204" pitchFamily="34" charset="0"/>
                <a:ea typeface="Tahoma" panose="020B0604030504040204" pitchFamily="34" charset="0"/>
              </a:rPr>
              <a:t>?</a:t>
            </a:r>
          </a:p>
          <a:p>
            <a:pPr marL="0" indent="0">
              <a:buNone/>
            </a:pPr>
            <a:r>
              <a:rPr lang="en-US" sz="1400" dirty="0">
                <a:latin typeface="Tahoma" panose="020B0604030504040204" pitchFamily="34" charset="0"/>
                <a:ea typeface="Tahoma" panose="020B0604030504040204" pitchFamily="34" charset="0"/>
              </a:rPr>
              <a:t>It’s a Time Study that measures the time that staff participates in Medicaid and Non-Medicaid related activities. The </a:t>
            </a:r>
            <a:r>
              <a:rPr lang="en-US" sz="1400" dirty="0" err="1">
                <a:latin typeface="Tahoma" panose="020B0604030504040204" pitchFamily="34" charset="0"/>
                <a:ea typeface="Tahoma" panose="020B0604030504040204" pitchFamily="34" charset="0"/>
              </a:rPr>
              <a:t>RMTS</a:t>
            </a:r>
            <a:r>
              <a:rPr lang="en-US" sz="1400" dirty="0">
                <a:latin typeface="Tahoma" panose="020B0604030504040204" pitchFamily="34" charset="0"/>
                <a:ea typeface="Tahoma" panose="020B0604030504040204" pitchFamily="34" charset="0"/>
              </a:rPr>
              <a:t> methodology quantifies activities of staff involved in the delivery of Medicaid Outreach and application assistance provided through the MAC program. This is done by sampling the work efforts of individuals who conduct these activities. The </a:t>
            </a:r>
            <a:r>
              <a:rPr lang="en-US" sz="1400" dirty="0" err="1">
                <a:latin typeface="Tahoma" panose="020B0604030504040204" pitchFamily="34" charset="0"/>
                <a:ea typeface="Tahoma" panose="020B0604030504040204" pitchFamily="34" charset="0"/>
              </a:rPr>
              <a:t>RMTS</a:t>
            </a:r>
            <a:r>
              <a:rPr lang="en-US" sz="1400" dirty="0">
                <a:latin typeface="Tahoma" panose="020B0604030504040204" pitchFamily="34" charset="0"/>
                <a:ea typeface="Tahoma" panose="020B0604030504040204" pitchFamily="34" charset="0"/>
              </a:rPr>
              <a:t> polls participants at random moments over each quarter of a calendar year and calculates the results from polling. This method provides a statistically valid means of determining what portion of all participant’s time is spent performing activities that are reimbursable. Participant results of the </a:t>
            </a:r>
            <a:r>
              <a:rPr lang="en-US" sz="1400" dirty="0" err="1">
                <a:latin typeface="Tahoma" panose="020B0604030504040204" pitchFamily="34" charset="0"/>
                <a:ea typeface="Tahoma" panose="020B0604030504040204" pitchFamily="34" charset="0"/>
              </a:rPr>
              <a:t>RMTS</a:t>
            </a:r>
            <a:r>
              <a:rPr lang="en-US" sz="1400" dirty="0">
                <a:latin typeface="Tahoma" panose="020B0604030504040204" pitchFamily="34" charset="0"/>
                <a:ea typeface="Tahoma" panose="020B0604030504040204" pitchFamily="34" charset="0"/>
              </a:rPr>
              <a:t> are used to calculate the quarterly MAC claim.</a:t>
            </a:r>
            <a:r>
              <a:rPr lang="en-US" sz="1400" b="1" dirty="0">
                <a:latin typeface="Tahoma" panose="020B0604030504040204" pitchFamily="34" charset="0"/>
                <a:ea typeface="Tahoma" panose="020B0604030504040204" pitchFamily="34" charset="0"/>
              </a:rPr>
              <a:t> </a:t>
            </a:r>
            <a:endParaRPr lang="en-US" sz="1400" dirty="0">
              <a:latin typeface="Tahoma" panose="020B0604030504040204" pitchFamily="34" charset="0"/>
              <a:ea typeface="Tahoma" panose="020B0604030504040204" pitchFamily="34" charset="0"/>
            </a:endParaRPr>
          </a:p>
          <a:p>
            <a:pPr marL="0" indent="0">
              <a:buNone/>
            </a:pPr>
            <a:endParaRPr lang="en-US" sz="1600" dirty="0"/>
          </a:p>
          <a:p>
            <a:pPr marL="0" indent="0">
              <a:spcBef>
                <a:spcPts val="0"/>
              </a:spcBef>
              <a:buNone/>
              <a:defRPr/>
            </a:pPr>
            <a:endParaRPr lang="en-US" sz="1600" dirty="0"/>
          </a:p>
          <a:p>
            <a:pPr>
              <a:spcBef>
                <a:spcPts val="0"/>
              </a:spcBef>
              <a:defRPr/>
            </a:pPr>
            <a:endParaRPr lang="en-US" sz="2000" dirty="0" smtClean="0">
              <a:latin typeface="Tahoma" panose="020B0604030504040204" pitchFamily="34" charset="0"/>
              <a:ea typeface="Tahoma" panose="020B0604030504040204" pitchFamily="34" charset="0"/>
            </a:endParaRPr>
          </a:p>
          <a:p>
            <a:pPr>
              <a:spcBef>
                <a:spcPts val="0"/>
              </a:spcBef>
              <a:defRPr/>
            </a:pPr>
            <a:endParaRPr lang="en-US" sz="2000" dirty="0" smtClean="0">
              <a:latin typeface="Tahoma" panose="020B0604030504040204" pitchFamily="34" charset="0"/>
              <a:ea typeface="Tahoma" panose="020B0604030504040204" pitchFamily="34" charset="0"/>
            </a:endParaRPr>
          </a:p>
          <a:p>
            <a:pPr marL="342900" lvl="1" indent="-342900">
              <a:spcBef>
                <a:spcPts val="0"/>
              </a:spcBef>
              <a:buFont typeface="Arial" panose="020B0604020202020204" pitchFamily="34" charset="0"/>
              <a:buChar char="•"/>
              <a:defRPr/>
            </a:pPr>
            <a:endParaRPr lang="en-US" sz="2000" dirty="0" smtClean="0"/>
          </a:p>
          <a:p>
            <a:pPr marL="457200" lvl="1" indent="0">
              <a:spcBef>
                <a:spcPts val="0"/>
              </a:spcBef>
              <a:buNone/>
              <a:defRPr/>
            </a:pPr>
            <a:endParaRPr lang="en-US" sz="1600" dirty="0"/>
          </a:p>
          <a:p>
            <a:pPr marL="457200" lvl="1" indent="0">
              <a:spcBef>
                <a:spcPts val="0"/>
              </a:spcBef>
              <a:buNone/>
              <a:defRPr/>
            </a:pPr>
            <a:endParaRPr lang="en-US" sz="1600" dirty="0"/>
          </a:p>
        </p:txBody>
      </p:sp>
      <p:sp>
        <p:nvSpPr>
          <p:cNvPr id="19460"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chemeClr val="tx1"/>
                </a:solidFill>
                <a:latin typeface="Calibri" panose="020F0502020204030204" pitchFamily="34" charset="0"/>
                <a:cs typeface="Tahoma" panose="020B0604030504040204" pitchFamily="34" charset="0"/>
              </a:defRPr>
            </a:lvl1pPr>
            <a:lvl2pPr marL="742950" indent="-285750">
              <a:spcBef>
                <a:spcPct val="20000"/>
              </a:spcBef>
              <a:buFont typeface="Arial" panose="020B0604020202020204" pitchFamily="34" charset="0"/>
              <a:buChar char="–"/>
              <a:defRPr sz="2400">
                <a:solidFill>
                  <a:schemeClr val="tx1"/>
                </a:solidFill>
                <a:latin typeface="Calibri" panose="020F0502020204030204" pitchFamily="34" charset="0"/>
                <a:cs typeface="Tahoma" panose="020B0604030504040204" pitchFamily="34" charset="0"/>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cs typeface="Tahoma" panose="020B0604030504040204" pitchFamily="34" charset="0"/>
              </a:defRPr>
            </a:lvl3pPr>
            <a:lvl4pPr marL="1600200" indent="-228600">
              <a:spcBef>
                <a:spcPct val="20000"/>
              </a:spcBef>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4pPr>
            <a:lvl5pPr marL="2057400" indent="-228600">
              <a:spcBef>
                <a:spcPct val="20000"/>
              </a:spcBef>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9pPr>
          </a:lstStyle>
          <a:p>
            <a:pPr>
              <a:spcBef>
                <a:spcPct val="0"/>
              </a:spcBef>
              <a:buFontTx/>
              <a:buNone/>
            </a:pPr>
            <a:fld id="{9ACE9F77-63B4-4B64-BEF0-CE8483F084B8}" type="slidenum">
              <a:rPr lang="en-US" altLang="en-US" sz="1200">
                <a:solidFill>
                  <a:srgbClr val="8D8D8D"/>
                </a:solidFill>
                <a:latin typeface="Lucida Sans Unicode" panose="020B0602030504020204" pitchFamily="34" charset="0"/>
              </a:rPr>
              <a:pPr>
                <a:spcBef>
                  <a:spcPct val="0"/>
                </a:spcBef>
                <a:buFontTx/>
                <a:buNone/>
              </a:pPr>
              <a:t>7</a:t>
            </a:fld>
            <a:endParaRPr lang="en-US" altLang="en-US" sz="1200" dirty="0">
              <a:solidFill>
                <a:srgbClr val="8D8D8D"/>
              </a:solidFill>
              <a:latin typeface="Lucida Sans Unicode" panose="020B0602030504020204" pitchFamily="34" charset="0"/>
            </a:endParaRPr>
          </a:p>
        </p:txBody>
      </p:sp>
    </p:spTree>
    <p:extLst>
      <p:ext uri="{BB962C8B-B14F-4D97-AF65-F5344CB8AC3E}">
        <p14:creationId xmlns:p14="http://schemas.microsoft.com/office/powerpoint/2010/main" val="40095957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1066800"/>
            <a:ext cx="8382000" cy="1143000"/>
          </a:xfrm>
        </p:spPr>
        <p:txBody>
          <a:bodyPr>
            <a:normAutofit fontScale="90000"/>
          </a:bodyPr>
          <a:lstStyle/>
          <a:p>
            <a:pPr>
              <a:defRPr/>
            </a:pPr>
            <a:r>
              <a:rPr lang="en-US" dirty="0" smtClean="0"/>
              <a:t>What tool is used to complete the </a:t>
            </a:r>
            <a:r>
              <a:rPr lang="en-US" dirty="0" err="1" smtClean="0"/>
              <a:t>RMTS</a:t>
            </a:r>
            <a:endParaRPr lang="en-US" dirty="0"/>
          </a:p>
        </p:txBody>
      </p:sp>
      <p:sp>
        <p:nvSpPr>
          <p:cNvPr id="3" name="Content Placeholder 2"/>
          <p:cNvSpPr>
            <a:spLocks noGrp="1"/>
          </p:cNvSpPr>
          <p:nvPr>
            <p:ph idx="1"/>
          </p:nvPr>
        </p:nvSpPr>
        <p:spPr/>
        <p:txBody>
          <a:bodyPr/>
          <a:lstStyle/>
          <a:p>
            <a:pPr marL="0" indent="0">
              <a:spcBef>
                <a:spcPts val="0"/>
              </a:spcBef>
              <a:buNone/>
              <a:defRPr/>
            </a:pPr>
            <a:r>
              <a:rPr lang="en-US" sz="2000" dirty="0" smtClean="0">
                <a:latin typeface="Tahoma" panose="020B0604030504040204" pitchFamily="34" charset="0"/>
                <a:ea typeface="Tahoma" panose="020B0604030504040204" pitchFamily="34" charset="0"/>
              </a:rPr>
              <a:t>Staff will complete the time study using </a:t>
            </a:r>
            <a:r>
              <a:rPr lang="en-US" sz="2000" dirty="0">
                <a:latin typeface="Tahoma" panose="020B0604030504040204" pitchFamily="34" charset="0"/>
                <a:ea typeface="Tahoma" panose="020B0604030504040204" pitchFamily="34" charset="0"/>
              </a:rPr>
              <a:t>a web-based system provided by </a:t>
            </a:r>
            <a:r>
              <a:rPr lang="en-US" sz="2000" dirty="0" err="1">
                <a:latin typeface="Tahoma" panose="020B0604030504040204" pitchFamily="34" charset="0"/>
                <a:ea typeface="Tahoma" panose="020B0604030504040204" pitchFamily="34" charset="0"/>
              </a:rPr>
              <a:t>UMMS</a:t>
            </a:r>
            <a:r>
              <a:rPr lang="en-US" sz="2000" dirty="0">
                <a:latin typeface="Tahoma" panose="020B0604030504040204" pitchFamily="34" charset="0"/>
                <a:ea typeface="Tahoma" panose="020B0604030504040204" pitchFamily="34" charset="0"/>
              </a:rPr>
              <a:t> and by answering four questions related to work </a:t>
            </a:r>
            <a:r>
              <a:rPr lang="en-US" sz="2000" dirty="0" smtClean="0">
                <a:latin typeface="Tahoma" panose="020B0604030504040204" pitchFamily="34" charset="0"/>
                <a:ea typeface="Tahoma" panose="020B0604030504040204" pitchFamily="34" charset="0"/>
              </a:rPr>
              <a:t>activities from a dropdown provision known as “Moments”. This </a:t>
            </a:r>
            <a:r>
              <a:rPr lang="en-US" sz="2000" dirty="0">
                <a:latin typeface="Tahoma" panose="020B0604030504040204" pitchFamily="34" charset="0"/>
                <a:ea typeface="Tahoma" panose="020B0604030504040204" pitchFamily="34" charset="0"/>
              </a:rPr>
              <a:t>dropdown </a:t>
            </a:r>
            <a:r>
              <a:rPr lang="en-US" sz="2000" dirty="0" smtClean="0">
                <a:latin typeface="Tahoma" panose="020B0604030504040204" pitchFamily="34" charset="0"/>
                <a:ea typeface="Tahoma" panose="020B0604030504040204" pitchFamily="34" charset="0"/>
              </a:rPr>
              <a:t>provision </a:t>
            </a:r>
            <a:r>
              <a:rPr lang="en-US" sz="2000" dirty="0">
                <a:latin typeface="Tahoma" panose="020B0604030504040204" pitchFamily="34" charset="0"/>
                <a:ea typeface="Tahoma" panose="020B0604030504040204" pitchFamily="34" charset="0"/>
              </a:rPr>
              <a:t>will reduce the time you spend writing in answers/responses to moments you have, reduce your response time for quicker submission, reduces the need for HCA to verify or clarify responses from acronyms used and increase coding accuracy at HCA.</a:t>
            </a:r>
          </a:p>
          <a:p>
            <a:pPr>
              <a:spcBef>
                <a:spcPts val="0"/>
              </a:spcBef>
              <a:defRPr/>
            </a:pPr>
            <a:endParaRPr lang="en-US" sz="2000" dirty="0">
              <a:latin typeface="Tahoma" panose="020B0604030504040204" pitchFamily="34" charset="0"/>
              <a:ea typeface="Tahoma" panose="020B0604030504040204" pitchFamily="34" charset="0"/>
            </a:endParaRPr>
          </a:p>
          <a:p>
            <a:pPr>
              <a:spcBef>
                <a:spcPts val="0"/>
              </a:spcBef>
              <a:defRPr/>
            </a:pPr>
            <a:endParaRPr lang="en-US" sz="2000" dirty="0" smtClean="0"/>
          </a:p>
          <a:p>
            <a:pPr marL="0" indent="0">
              <a:spcBef>
                <a:spcPts val="0"/>
              </a:spcBef>
              <a:buNone/>
              <a:defRPr/>
            </a:pPr>
            <a:endParaRPr lang="en-US" sz="2000" dirty="0"/>
          </a:p>
          <a:p>
            <a:pPr>
              <a:spcBef>
                <a:spcPts val="0"/>
              </a:spcBef>
              <a:defRPr/>
            </a:pPr>
            <a:endParaRPr lang="en-US" sz="2000" dirty="0" smtClean="0"/>
          </a:p>
          <a:p>
            <a:pPr marL="342900" lvl="1" indent="-342900">
              <a:spcBef>
                <a:spcPts val="0"/>
              </a:spcBef>
              <a:buFont typeface="Arial" panose="020B0604020202020204" pitchFamily="34" charset="0"/>
              <a:buChar char="•"/>
              <a:defRPr/>
            </a:pPr>
            <a:endParaRPr lang="en-US" sz="2000" dirty="0" smtClean="0"/>
          </a:p>
          <a:p>
            <a:pPr marL="457200" lvl="1" indent="0">
              <a:spcBef>
                <a:spcPts val="0"/>
              </a:spcBef>
              <a:buNone/>
              <a:defRPr/>
            </a:pPr>
            <a:endParaRPr lang="en-US" sz="1600" dirty="0"/>
          </a:p>
          <a:p>
            <a:pPr marL="457200" lvl="1" indent="0">
              <a:spcBef>
                <a:spcPts val="0"/>
              </a:spcBef>
              <a:buNone/>
              <a:defRPr/>
            </a:pPr>
            <a:endParaRPr lang="en-US" sz="1600" dirty="0"/>
          </a:p>
        </p:txBody>
      </p:sp>
      <p:sp>
        <p:nvSpPr>
          <p:cNvPr id="19460"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chemeClr val="tx1"/>
                </a:solidFill>
                <a:latin typeface="Calibri" panose="020F0502020204030204" pitchFamily="34" charset="0"/>
                <a:cs typeface="Tahoma" panose="020B0604030504040204" pitchFamily="34" charset="0"/>
              </a:defRPr>
            </a:lvl1pPr>
            <a:lvl2pPr marL="742950" indent="-285750">
              <a:spcBef>
                <a:spcPct val="20000"/>
              </a:spcBef>
              <a:buFont typeface="Arial" panose="020B0604020202020204" pitchFamily="34" charset="0"/>
              <a:buChar char="–"/>
              <a:defRPr sz="2400">
                <a:solidFill>
                  <a:schemeClr val="tx1"/>
                </a:solidFill>
                <a:latin typeface="Calibri" panose="020F0502020204030204" pitchFamily="34" charset="0"/>
                <a:cs typeface="Tahoma" panose="020B0604030504040204" pitchFamily="34" charset="0"/>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cs typeface="Tahoma" panose="020B0604030504040204" pitchFamily="34" charset="0"/>
              </a:defRPr>
            </a:lvl3pPr>
            <a:lvl4pPr marL="1600200" indent="-228600">
              <a:spcBef>
                <a:spcPct val="20000"/>
              </a:spcBef>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4pPr>
            <a:lvl5pPr marL="2057400" indent="-228600">
              <a:spcBef>
                <a:spcPct val="20000"/>
              </a:spcBef>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cs typeface="Tahoma" panose="020B0604030504040204" pitchFamily="34" charset="0"/>
              </a:defRPr>
            </a:lvl9pPr>
          </a:lstStyle>
          <a:p>
            <a:pPr>
              <a:spcBef>
                <a:spcPct val="0"/>
              </a:spcBef>
              <a:buFontTx/>
              <a:buNone/>
            </a:pPr>
            <a:fld id="{9ACE9F77-63B4-4B64-BEF0-CE8483F084B8}" type="slidenum">
              <a:rPr lang="en-US" altLang="en-US" sz="1200">
                <a:solidFill>
                  <a:srgbClr val="8D8D8D"/>
                </a:solidFill>
                <a:latin typeface="Lucida Sans Unicode" panose="020B0602030504020204" pitchFamily="34" charset="0"/>
              </a:rPr>
              <a:pPr>
                <a:spcBef>
                  <a:spcPct val="0"/>
                </a:spcBef>
                <a:buFontTx/>
                <a:buNone/>
              </a:pPr>
              <a:t>8</a:t>
            </a:fld>
            <a:endParaRPr lang="en-US" altLang="en-US" sz="1200" dirty="0">
              <a:solidFill>
                <a:srgbClr val="8D8D8D"/>
              </a:solidFill>
              <a:latin typeface="Lucida Sans Unicode" panose="020B0602030504020204" pitchFamily="34" charset="0"/>
            </a:endParaRPr>
          </a:p>
        </p:txBody>
      </p:sp>
    </p:spTree>
    <p:extLst>
      <p:ext uri="{BB962C8B-B14F-4D97-AF65-F5344CB8AC3E}">
        <p14:creationId xmlns:p14="http://schemas.microsoft.com/office/powerpoint/2010/main" val="9134623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a:t/>
            </a:r>
            <a:br>
              <a:rPr lang="en-US" dirty="0"/>
            </a:br>
            <a:r>
              <a:rPr lang="en-US" sz="3600" dirty="0"/>
              <a:t>When do I need to complete a </a:t>
            </a:r>
            <a:r>
              <a:rPr lang="en-US" sz="3600" dirty="0" smtClean="0"/>
              <a:t>Moment</a:t>
            </a:r>
            <a:r>
              <a:rPr lang="en-US" sz="3600" dirty="0"/>
              <a:t>? </a:t>
            </a:r>
          </a:p>
        </p:txBody>
      </p:sp>
      <p:sp>
        <p:nvSpPr>
          <p:cNvPr id="3" name="Content Placeholder 2"/>
          <p:cNvSpPr>
            <a:spLocks noGrp="1"/>
          </p:cNvSpPr>
          <p:nvPr>
            <p:ph idx="1"/>
          </p:nvPr>
        </p:nvSpPr>
        <p:spPr/>
        <p:txBody>
          <a:bodyPr/>
          <a:lstStyle/>
          <a:p>
            <a:r>
              <a:rPr lang="en-US" sz="2000" dirty="0" smtClean="0">
                <a:latin typeface="Tahoma" panose="020B0604030504040204" pitchFamily="34" charset="0"/>
                <a:ea typeface="Tahoma" panose="020B0604030504040204" pitchFamily="34" charset="0"/>
              </a:rPr>
              <a:t>You </a:t>
            </a:r>
            <a:r>
              <a:rPr lang="en-US" sz="2000" dirty="0">
                <a:latin typeface="Tahoma" panose="020B0604030504040204" pitchFamily="34" charset="0"/>
                <a:ea typeface="Tahoma" panose="020B0604030504040204" pitchFamily="34" charset="0"/>
              </a:rPr>
              <a:t>will receive an email notification </a:t>
            </a:r>
            <a:r>
              <a:rPr lang="en-US" sz="2000" dirty="0" smtClean="0">
                <a:latin typeface="Tahoma" panose="020B0604030504040204" pitchFamily="34" charset="0"/>
                <a:ea typeface="Tahoma" panose="020B0604030504040204" pitchFamily="34" charset="0"/>
              </a:rPr>
              <a:t>from MedicaidAdmMatch@umassmed.edu if </a:t>
            </a:r>
            <a:r>
              <a:rPr lang="en-US" sz="2000" dirty="0">
                <a:latin typeface="Tahoma" panose="020B0604030504040204" pitchFamily="34" charset="0"/>
                <a:ea typeface="Tahoma" panose="020B0604030504040204" pitchFamily="34" charset="0"/>
              </a:rPr>
              <a:t>a moment has been assigned to you. </a:t>
            </a:r>
          </a:p>
          <a:p>
            <a:r>
              <a:rPr lang="en-US" sz="2000" dirty="0">
                <a:latin typeface="Tahoma" panose="020B0604030504040204" pitchFamily="34" charset="0"/>
                <a:ea typeface="Tahoma" panose="020B0604030504040204" pitchFamily="34" charset="0"/>
              </a:rPr>
              <a:t>Email notifications will be sent 5 minutes prior to the actual moment. </a:t>
            </a:r>
          </a:p>
          <a:p>
            <a:r>
              <a:rPr lang="en-US" sz="2000" dirty="0">
                <a:latin typeface="Tahoma" panose="020B0604030504040204" pitchFamily="34" charset="0"/>
                <a:ea typeface="Tahoma" panose="020B0604030504040204" pitchFamily="34" charset="0"/>
              </a:rPr>
              <a:t>You have 5 business days to complete your moment. </a:t>
            </a:r>
          </a:p>
        </p:txBody>
      </p:sp>
      <p:sp>
        <p:nvSpPr>
          <p:cNvPr id="4" name="Slide Number Placeholder 3"/>
          <p:cNvSpPr>
            <a:spLocks noGrp="1"/>
          </p:cNvSpPr>
          <p:nvPr>
            <p:ph type="sldNum" sz="quarter" idx="10"/>
          </p:nvPr>
        </p:nvSpPr>
        <p:spPr/>
        <p:txBody>
          <a:bodyPr/>
          <a:lstStyle/>
          <a:p>
            <a:pPr>
              <a:defRPr/>
            </a:pPr>
            <a:fld id="{80B3CC9E-F9FC-4272-AEC9-79B3A4998D59}" type="slidenum">
              <a:rPr lang="en-US" altLang="en-US" smtClean="0"/>
              <a:pPr>
                <a:defRPr/>
              </a:pPr>
              <a:t>9</a:t>
            </a:fld>
            <a:endParaRPr lang="en-US" altLang="en-US" dirty="0"/>
          </a:p>
        </p:txBody>
      </p:sp>
    </p:spTree>
    <p:extLst>
      <p:ext uri="{BB962C8B-B14F-4D97-AF65-F5344CB8AC3E}">
        <p14:creationId xmlns:p14="http://schemas.microsoft.com/office/powerpoint/2010/main" val="2764258058"/>
      </p:ext>
    </p:extLst>
  </p:cSld>
  <p:clrMapOvr>
    <a:masterClrMapping/>
  </p:clrMapOvr>
</p:sld>
</file>

<file path=ppt/theme/theme1.xml><?xml version="1.0" encoding="utf-8"?>
<a:theme xmlns:a="http://schemas.openxmlformats.org/drawingml/2006/main" name="1_Office Theme">
  <a:themeElements>
    <a:clrScheme name="Health Care Authority">
      <a:dk1>
        <a:srgbClr val="262626"/>
      </a:dk1>
      <a:lt1>
        <a:sysClr val="window" lastClr="FFFFFF"/>
      </a:lt1>
      <a:dk2>
        <a:srgbClr val="1B3668"/>
      </a:dk2>
      <a:lt2>
        <a:srgbClr val="EEECE1"/>
      </a:lt2>
      <a:accent1>
        <a:srgbClr val="1C639F"/>
      </a:accent1>
      <a:accent2>
        <a:srgbClr val="8CC640"/>
      </a:accent2>
      <a:accent3>
        <a:srgbClr val="FDE17D"/>
      </a:accent3>
      <a:accent4>
        <a:srgbClr val="CFA052"/>
      </a:accent4>
      <a:accent5>
        <a:srgbClr val="F2682A"/>
      </a:accent5>
      <a:accent6>
        <a:srgbClr val="644C78"/>
      </a:accent6>
      <a:hlink>
        <a:srgbClr val="1C639F"/>
      </a:hlink>
      <a:folHlink>
        <a:srgbClr val="72A541"/>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762</TotalTime>
  <Words>785</Words>
  <Application>Microsoft Office PowerPoint</Application>
  <PresentationFormat>Widescreen</PresentationFormat>
  <Paragraphs>103</Paragraphs>
  <Slides>14</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Lucida Sans Unicode</vt:lpstr>
      <vt:lpstr>Tahoma</vt:lpstr>
      <vt:lpstr>1_Office Theme</vt:lpstr>
      <vt:lpstr>Medicaid Administrative Claiming  Random Moment Time Study </vt:lpstr>
      <vt:lpstr>Purpose</vt:lpstr>
      <vt:lpstr>Presentation Objectives</vt:lpstr>
      <vt:lpstr>What is MAC?</vt:lpstr>
      <vt:lpstr>MAC Facts</vt:lpstr>
      <vt:lpstr>Governance Structure of MAC</vt:lpstr>
      <vt:lpstr>The Random Moment Time Study (RMTS)</vt:lpstr>
      <vt:lpstr>What tool is used to complete the RMTS</vt:lpstr>
      <vt:lpstr> When do I need to complete a Moment? </vt:lpstr>
      <vt:lpstr> What information is needed to respond to Moments? </vt:lpstr>
      <vt:lpstr>Best Practices</vt:lpstr>
      <vt:lpstr>How do people apply for Washington Apple Health?</vt:lpstr>
      <vt:lpstr>Resources</vt:lpstr>
      <vt:lpstr>HCA Contact</vt:lpstr>
    </vt:vector>
  </TitlesOfParts>
  <Company>WA State Health Care Authority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Medicaid Administrative Claiming (MAC)</dc:title>
  <dc:creator>Nixon, Tyron (HCA)</dc:creator>
  <cp:lastModifiedBy>Curry, Kevin (HCA)</cp:lastModifiedBy>
  <cp:revision>65</cp:revision>
  <cp:lastPrinted>2017-09-25T16:15:05Z</cp:lastPrinted>
  <dcterms:created xsi:type="dcterms:W3CDTF">2017-08-28T21:59:42Z</dcterms:created>
  <dcterms:modified xsi:type="dcterms:W3CDTF">2018-01-04T17:42:12Z</dcterms:modified>
</cp:coreProperties>
</file>