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5"/>
  </p:sldMasterIdLst>
  <p:notesMasterIdLst>
    <p:notesMasterId r:id="rId17"/>
  </p:notesMasterIdLst>
  <p:handoutMasterIdLst>
    <p:handoutMasterId r:id="rId18"/>
  </p:handoutMasterIdLst>
  <p:sldIdLst>
    <p:sldId id="256" r:id="rId6"/>
    <p:sldId id="290" r:id="rId7"/>
    <p:sldId id="257" r:id="rId8"/>
    <p:sldId id="289" r:id="rId9"/>
    <p:sldId id="285" r:id="rId10"/>
    <p:sldId id="286" r:id="rId11"/>
    <p:sldId id="288" r:id="rId12"/>
    <p:sldId id="291" r:id="rId13"/>
    <p:sldId id="292" r:id="rId14"/>
    <p:sldId id="282" r:id="rId15"/>
    <p:sldId id="270" r:id="rId16"/>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heasant, Anthony  (HCA)" initials="PA(" lastIdx="3" clrIdx="0">
    <p:extLst>
      <p:ext uri="{19B8F6BF-5375-455C-9EA6-DF929625EA0E}">
        <p15:presenceInfo xmlns:p15="http://schemas.microsoft.com/office/powerpoint/2012/main" userId="S-1-5-21-879123109-1917151826-9522986-31240" providerId="AD"/>
      </p:ext>
    </p:extLst>
  </p:cmAuthor>
  <p:cmAuthor id="2" name="Inman, Jennifer (HCA)" initials="IJ(" lastIdx="4" clrIdx="1">
    <p:extLst>
      <p:ext uri="{19B8F6BF-5375-455C-9EA6-DF929625EA0E}">
        <p15:presenceInfo xmlns:p15="http://schemas.microsoft.com/office/powerpoint/2012/main" userId="S-1-5-21-879123109-1917151826-9522986-139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CF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434" autoAdjust="0"/>
  </p:normalViewPr>
  <p:slideViewPr>
    <p:cSldViewPr>
      <p:cViewPr varScale="1">
        <p:scale>
          <a:sx n="67" d="100"/>
          <a:sy n="67" d="100"/>
        </p:scale>
        <p:origin x="1260" y="4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5221"/>
          </a:xfrm>
          <a:prstGeom prst="rect">
            <a:avLst/>
          </a:prstGeom>
        </p:spPr>
        <p:txBody>
          <a:bodyPr vert="horz" lIns="91437" tIns="45718" rIns="91437" bIns="45718"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970938" y="1"/>
            <a:ext cx="3037840" cy="465221"/>
          </a:xfrm>
          <a:prstGeom prst="rect">
            <a:avLst/>
          </a:prstGeom>
        </p:spPr>
        <p:txBody>
          <a:bodyPr vert="horz" lIns="91437" tIns="45718" rIns="91437" bIns="45718" rtlCol="0"/>
          <a:lstStyle>
            <a:lvl1pPr algn="r" fontAlgn="auto">
              <a:spcBef>
                <a:spcPts val="0"/>
              </a:spcBef>
              <a:spcAft>
                <a:spcPts val="0"/>
              </a:spcAft>
              <a:defRPr sz="1200">
                <a:latin typeface="+mn-lt"/>
              </a:defRPr>
            </a:lvl1pPr>
          </a:lstStyle>
          <a:p>
            <a:pPr>
              <a:defRPr/>
            </a:pPr>
            <a:fld id="{02015BBA-2950-4695-BBA2-449C6E5F2071}" type="datetimeFigureOut">
              <a:rPr lang="en-US"/>
              <a:pPr>
                <a:defRPr/>
              </a:pPr>
              <a:t>6/25/2021</a:t>
            </a:fld>
            <a:endParaRPr lang="en-US"/>
          </a:p>
        </p:txBody>
      </p:sp>
      <p:sp>
        <p:nvSpPr>
          <p:cNvPr id="4" name="Footer Placeholder 3"/>
          <p:cNvSpPr>
            <a:spLocks noGrp="1"/>
          </p:cNvSpPr>
          <p:nvPr>
            <p:ph type="ftr" sz="quarter" idx="2"/>
          </p:nvPr>
        </p:nvSpPr>
        <p:spPr>
          <a:xfrm>
            <a:off x="0" y="8829575"/>
            <a:ext cx="3037840" cy="465221"/>
          </a:xfrm>
          <a:prstGeom prst="rect">
            <a:avLst/>
          </a:prstGeom>
        </p:spPr>
        <p:txBody>
          <a:bodyPr vert="horz" lIns="91437" tIns="45718" rIns="91437" bIns="45718"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970938" y="8829575"/>
            <a:ext cx="3037840" cy="465221"/>
          </a:xfrm>
          <a:prstGeom prst="rect">
            <a:avLst/>
          </a:prstGeom>
        </p:spPr>
        <p:txBody>
          <a:bodyPr vert="horz" wrap="square" lIns="91437" tIns="45718" rIns="91437" bIns="45718" numCol="1" anchor="b" anchorCtr="0" compatLnSpc="1">
            <a:prstTxWarp prst="textNoShape">
              <a:avLst/>
            </a:prstTxWarp>
          </a:bodyPr>
          <a:lstStyle>
            <a:lvl1pPr algn="r">
              <a:defRPr sz="1200">
                <a:latin typeface="Calibri" panose="020F0502020204030204" pitchFamily="34" charset="0"/>
              </a:defRPr>
            </a:lvl1pPr>
          </a:lstStyle>
          <a:p>
            <a:fld id="{4B9BA959-2AD1-4D1C-A9D5-CE72B1C81400}" type="slidenum">
              <a:rPr lang="en-US" altLang="en-US"/>
              <a:pPr/>
              <a:t>‹#›</a:t>
            </a:fld>
            <a:endParaRPr lang="en-US" altLang="en-US"/>
          </a:p>
        </p:txBody>
      </p:sp>
    </p:spTree>
    <p:extLst>
      <p:ext uri="{BB962C8B-B14F-4D97-AF65-F5344CB8AC3E}">
        <p14:creationId xmlns:p14="http://schemas.microsoft.com/office/powerpoint/2010/main" val="8845800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5221"/>
          </a:xfrm>
          <a:prstGeom prst="rect">
            <a:avLst/>
          </a:prstGeom>
        </p:spPr>
        <p:txBody>
          <a:bodyPr vert="horz" lIns="93173" tIns="46587" rIns="93173" bIns="46587"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70938" y="1"/>
            <a:ext cx="3037840" cy="465221"/>
          </a:xfrm>
          <a:prstGeom prst="rect">
            <a:avLst/>
          </a:prstGeom>
        </p:spPr>
        <p:txBody>
          <a:bodyPr vert="horz" lIns="93173" tIns="46587" rIns="93173" bIns="46587" rtlCol="0"/>
          <a:lstStyle>
            <a:lvl1pPr algn="r" fontAlgn="auto">
              <a:spcBef>
                <a:spcPts val="0"/>
              </a:spcBef>
              <a:spcAft>
                <a:spcPts val="0"/>
              </a:spcAft>
              <a:defRPr sz="1200">
                <a:latin typeface="+mn-lt"/>
              </a:defRPr>
            </a:lvl1pPr>
          </a:lstStyle>
          <a:p>
            <a:pPr>
              <a:defRPr/>
            </a:pPr>
            <a:fld id="{8BECC4E1-F6C2-4186-8DE0-11BEEB247CE8}" type="datetimeFigureOut">
              <a:rPr lang="en-US"/>
              <a:pPr>
                <a:defRPr/>
              </a:pPr>
              <a:t>6/25/2021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3" tIns="46587" rIns="93173" bIns="46587" rtlCol="0" anchor="ctr"/>
          <a:lstStyle/>
          <a:p>
            <a:pPr lvl="0"/>
            <a:endParaRPr lang="en-US" noProof="0"/>
          </a:p>
        </p:txBody>
      </p:sp>
      <p:sp>
        <p:nvSpPr>
          <p:cNvPr id="5" name="Notes Placeholder 4"/>
          <p:cNvSpPr>
            <a:spLocks noGrp="1"/>
          </p:cNvSpPr>
          <p:nvPr>
            <p:ph type="body" sz="quarter" idx="3"/>
          </p:nvPr>
        </p:nvSpPr>
        <p:spPr>
          <a:xfrm>
            <a:off x="701040" y="4416392"/>
            <a:ext cx="5608320" cy="4182176"/>
          </a:xfrm>
          <a:prstGeom prst="rect">
            <a:avLst/>
          </a:prstGeom>
        </p:spPr>
        <p:txBody>
          <a:bodyPr vert="horz" lIns="93173" tIns="46587" rIns="93173" bIns="46587"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575"/>
            <a:ext cx="3037840" cy="465221"/>
          </a:xfrm>
          <a:prstGeom prst="rect">
            <a:avLst/>
          </a:prstGeom>
        </p:spPr>
        <p:txBody>
          <a:bodyPr vert="horz" lIns="93173" tIns="46587" rIns="93173" bIns="46587"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70938" y="8829575"/>
            <a:ext cx="3037840" cy="465221"/>
          </a:xfrm>
          <a:prstGeom prst="rect">
            <a:avLst/>
          </a:prstGeom>
        </p:spPr>
        <p:txBody>
          <a:bodyPr vert="horz" wrap="square" lIns="93173" tIns="46587" rIns="93173" bIns="46587" numCol="1" anchor="b" anchorCtr="0" compatLnSpc="1">
            <a:prstTxWarp prst="textNoShape">
              <a:avLst/>
            </a:prstTxWarp>
          </a:bodyPr>
          <a:lstStyle>
            <a:lvl1pPr algn="r">
              <a:defRPr sz="1200">
                <a:latin typeface="Calibri" panose="020F0502020204030204" pitchFamily="34" charset="0"/>
              </a:defRPr>
            </a:lvl1pPr>
          </a:lstStyle>
          <a:p>
            <a:fld id="{2125B880-F9D1-45DC-81CE-5002F159299D}" type="slidenum">
              <a:rPr lang="en-US" altLang="en-US"/>
              <a:pPr/>
              <a:t>‹#›</a:t>
            </a:fld>
            <a:endParaRPr lang="en-US" altLang="en-US"/>
          </a:p>
        </p:txBody>
      </p:sp>
    </p:spTree>
    <p:extLst>
      <p:ext uri="{BB962C8B-B14F-4D97-AF65-F5344CB8AC3E}">
        <p14:creationId xmlns:p14="http://schemas.microsoft.com/office/powerpoint/2010/main" val="20305615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125B880-F9D1-45DC-81CE-5002F159299D}" type="slidenum">
              <a:rPr lang="en-US" altLang="en-US" smtClean="0"/>
              <a:pPr/>
              <a:t>1</a:t>
            </a:fld>
            <a:endParaRPr lang="en-US" altLang="en-US"/>
          </a:p>
        </p:txBody>
      </p:sp>
    </p:spTree>
    <p:extLst>
      <p:ext uri="{BB962C8B-B14F-4D97-AF65-F5344CB8AC3E}">
        <p14:creationId xmlns:p14="http://schemas.microsoft.com/office/powerpoint/2010/main" val="13958177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125B880-F9D1-45DC-81CE-5002F159299D}" type="slidenum">
              <a:rPr lang="en-US" altLang="en-US" smtClean="0"/>
              <a:pPr/>
              <a:t>3</a:t>
            </a:fld>
            <a:endParaRPr lang="en-US" altLang="en-US"/>
          </a:p>
        </p:txBody>
      </p:sp>
    </p:spTree>
    <p:extLst>
      <p:ext uri="{BB962C8B-B14F-4D97-AF65-F5344CB8AC3E}">
        <p14:creationId xmlns:p14="http://schemas.microsoft.com/office/powerpoint/2010/main" val="34336575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125B880-F9D1-45DC-81CE-5002F159299D}" type="slidenum">
              <a:rPr lang="en-US" altLang="en-US" smtClean="0"/>
              <a:pPr/>
              <a:t>4</a:t>
            </a:fld>
            <a:endParaRPr lang="en-US" altLang="en-US"/>
          </a:p>
        </p:txBody>
      </p:sp>
    </p:spTree>
    <p:extLst>
      <p:ext uri="{BB962C8B-B14F-4D97-AF65-F5344CB8AC3E}">
        <p14:creationId xmlns:p14="http://schemas.microsoft.com/office/powerpoint/2010/main" val="24944944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important to understand the reason for why we can only pay up to the collective bargaining agreement</a:t>
            </a:r>
            <a:r>
              <a:rPr lang="en-US" baseline="0" dirty="0"/>
              <a:t> and meet the requirements of the CBA </a:t>
            </a:r>
            <a:endParaRPr lang="en-US" dirty="0"/>
          </a:p>
        </p:txBody>
      </p:sp>
      <p:sp>
        <p:nvSpPr>
          <p:cNvPr id="4" name="Slide Number Placeholder 3"/>
          <p:cNvSpPr>
            <a:spLocks noGrp="1"/>
          </p:cNvSpPr>
          <p:nvPr>
            <p:ph type="sldNum" sz="quarter" idx="10"/>
          </p:nvPr>
        </p:nvSpPr>
        <p:spPr/>
        <p:txBody>
          <a:bodyPr/>
          <a:lstStyle/>
          <a:p>
            <a:fld id="{2125B880-F9D1-45DC-81CE-5002F159299D}" type="slidenum">
              <a:rPr lang="en-US" altLang="en-US" smtClean="0"/>
              <a:pPr/>
              <a:t>5</a:t>
            </a:fld>
            <a:endParaRPr lang="en-US" altLang="en-US"/>
          </a:p>
        </p:txBody>
      </p:sp>
    </p:spTree>
    <p:extLst>
      <p:ext uri="{BB962C8B-B14F-4D97-AF65-F5344CB8AC3E}">
        <p14:creationId xmlns:p14="http://schemas.microsoft.com/office/powerpoint/2010/main" val="19037942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125B880-F9D1-45DC-81CE-5002F159299D}" type="slidenum">
              <a:rPr lang="en-US" altLang="en-US" smtClean="0"/>
              <a:pPr/>
              <a:t>10</a:t>
            </a:fld>
            <a:endParaRPr lang="en-US" altLang="en-US"/>
          </a:p>
        </p:txBody>
      </p:sp>
    </p:spTree>
    <p:extLst>
      <p:ext uri="{BB962C8B-B14F-4D97-AF65-F5344CB8AC3E}">
        <p14:creationId xmlns:p14="http://schemas.microsoft.com/office/powerpoint/2010/main" val="38658609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Questions?</a:t>
            </a:r>
          </a:p>
        </p:txBody>
      </p:sp>
      <p:sp>
        <p:nvSpPr>
          <p:cNvPr id="4" name="Slide Number Placeholder 3"/>
          <p:cNvSpPr>
            <a:spLocks noGrp="1"/>
          </p:cNvSpPr>
          <p:nvPr>
            <p:ph type="sldNum" sz="quarter" idx="10"/>
          </p:nvPr>
        </p:nvSpPr>
        <p:spPr/>
        <p:txBody>
          <a:bodyPr/>
          <a:lstStyle/>
          <a:p>
            <a:fld id="{2125B880-F9D1-45DC-81CE-5002F159299D}" type="slidenum">
              <a:rPr lang="en-US" altLang="en-US" smtClean="0"/>
              <a:pPr/>
              <a:t>11</a:t>
            </a:fld>
            <a:endParaRPr lang="en-US" altLang="en-US"/>
          </a:p>
        </p:txBody>
      </p:sp>
    </p:spTree>
    <p:extLst>
      <p:ext uri="{BB962C8B-B14F-4D97-AF65-F5344CB8AC3E}">
        <p14:creationId xmlns:p14="http://schemas.microsoft.com/office/powerpoint/2010/main" val="103461343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userDrawn="1"/>
        </p:nvSpPr>
        <p:spPr>
          <a:xfrm>
            <a:off x="0" y="0"/>
            <a:ext cx="9144000" cy="838200"/>
          </a:xfrm>
          <a:prstGeom prst="rect">
            <a:avLst/>
          </a:prstGeom>
          <a:gradFill>
            <a:gsLst>
              <a:gs pos="0">
                <a:schemeClr val="bg2"/>
              </a:gs>
              <a:gs pos="100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5" name="Picture 14"/>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5791200" cy="892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449513" y="1851025"/>
            <a:ext cx="4637087" cy="814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ctrTitle"/>
          </p:nvPr>
        </p:nvSpPr>
        <p:spPr>
          <a:xfrm>
            <a:off x="685800" y="3429000"/>
            <a:ext cx="7772400" cy="1470025"/>
          </a:xfrm>
        </p:spPr>
        <p:txBody>
          <a:bodyPr/>
          <a:lstStyle/>
          <a:p>
            <a:r>
              <a:rPr lang="en-US" dirty="0"/>
              <a:t>Click to edit Master title style</a:t>
            </a:r>
          </a:p>
        </p:txBody>
      </p:sp>
      <p:sp>
        <p:nvSpPr>
          <p:cNvPr id="3" name="Subtitle 2"/>
          <p:cNvSpPr>
            <a:spLocks noGrp="1"/>
          </p:cNvSpPr>
          <p:nvPr>
            <p:ph type="subTitle" idx="1"/>
          </p:nvPr>
        </p:nvSpPr>
        <p:spPr>
          <a:xfrm>
            <a:off x="685800" y="5029200"/>
            <a:ext cx="7772400" cy="1219200"/>
          </a:xfrm>
        </p:spPr>
        <p:txBody>
          <a:bodyPr/>
          <a:lstStyle>
            <a:lvl1pPr marL="0" indent="0" algn="ctr">
              <a:buNone/>
              <a:defRPr sz="2000">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7" name="Slide Number Placeholder 5"/>
          <p:cNvSpPr>
            <a:spLocks noGrp="1"/>
          </p:cNvSpPr>
          <p:nvPr>
            <p:ph type="sldNum" sz="quarter" idx="10"/>
          </p:nvPr>
        </p:nvSpPr>
        <p:spPr/>
        <p:txBody>
          <a:bodyPr/>
          <a:lstStyle>
            <a:lvl1pPr>
              <a:defRPr/>
            </a:lvl1pPr>
          </a:lstStyle>
          <a:p>
            <a:fld id="{F560F880-1BD9-4D88-801F-2FA12AE33883}" type="slidenum">
              <a:rPr lang="en-US" altLang="en-US"/>
              <a:pPr/>
              <a:t>‹#›</a:t>
            </a:fld>
            <a:endParaRPr lang="en-US" altLang="en-US"/>
          </a:p>
        </p:txBody>
      </p:sp>
    </p:spTree>
    <p:extLst>
      <p:ext uri="{BB962C8B-B14F-4D97-AF65-F5344CB8AC3E}">
        <p14:creationId xmlns:p14="http://schemas.microsoft.com/office/powerpoint/2010/main" val="28467664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3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8600" y="4800600"/>
            <a:ext cx="8686800" cy="566738"/>
          </a:xfr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228600" y="1066800"/>
            <a:ext cx="8686800" cy="3660774"/>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28600" y="5367338"/>
            <a:ext cx="86868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Slide Number Placeholder 5"/>
          <p:cNvSpPr>
            <a:spLocks noGrp="1"/>
          </p:cNvSpPr>
          <p:nvPr>
            <p:ph type="sldNum" sz="quarter" idx="10"/>
          </p:nvPr>
        </p:nvSpPr>
        <p:spPr/>
        <p:txBody>
          <a:bodyPr/>
          <a:lstStyle>
            <a:lvl1pPr>
              <a:defRPr/>
            </a:lvl1pPr>
          </a:lstStyle>
          <a:p>
            <a:fld id="{65CC2164-9DE2-489D-A4AE-6FE3E64E3583}" type="slidenum">
              <a:rPr lang="en-US" altLang="en-US"/>
              <a:pPr/>
              <a:t>‹#›</a:t>
            </a:fld>
            <a:endParaRPr lang="en-US" altLang="en-US"/>
          </a:p>
        </p:txBody>
      </p:sp>
    </p:spTree>
    <p:extLst>
      <p:ext uri="{BB962C8B-B14F-4D97-AF65-F5344CB8AC3E}">
        <p14:creationId xmlns:p14="http://schemas.microsoft.com/office/powerpoint/2010/main" val="3552615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1143000"/>
          </a:xfrm>
        </p:spPr>
        <p:txBody>
          <a:bodyPr/>
          <a:lstStyle/>
          <a:p>
            <a:r>
              <a:rPr lang="en-US" dirty="0"/>
              <a:t>Click to edit Master title style</a:t>
            </a:r>
          </a:p>
        </p:txBody>
      </p:sp>
      <p:sp>
        <p:nvSpPr>
          <p:cNvPr id="3" name="Content Placeholder 2"/>
          <p:cNvSpPr>
            <a:spLocks noGrp="1"/>
          </p:cNvSpPr>
          <p:nvPr>
            <p:ph idx="1"/>
          </p:nvPr>
        </p:nvSpPr>
        <p:spPr>
          <a:xfrm>
            <a:off x="457200" y="2286000"/>
            <a:ext cx="8229600" cy="3810000"/>
          </a:xfrm>
        </p:spPr>
        <p:txBody>
          <a:bodyPr/>
          <a:lstStyle>
            <a:lvl1pPr>
              <a:defRPr>
                <a:solidFill>
                  <a:schemeClr val="tx2">
                    <a:lumMod val="50000"/>
                  </a:schemeClr>
                </a:solidFill>
              </a:defRPr>
            </a:lvl1pPr>
            <a:lvl2pPr>
              <a:defRPr>
                <a:solidFill>
                  <a:schemeClr val="tx2">
                    <a:lumMod val="50000"/>
                  </a:schemeClr>
                </a:solidFill>
              </a:defRPr>
            </a:lvl2pPr>
            <a:lvl3pPr>
              <a:defRPr>
                <a:solidFill>
                  <a:schemeClr val="tx2">
                    <a:lumMod val="50000"/>
                  </a:schemeClr>
                </a:solidFill>
              </a:defRPr>
            </a:lvl3pPr>
            <a:lvl4pPr>
              <a:defRPr>
                <a:solidFill>
                  <a:schemeClr val="tx2">
                    <a:lumMod val="50000"/>
                  </a:schemeClr>
                </a:solidFill>
              </a:defRPr>
            </a:lvl4pPr>
            <a:lvl5pPr>
              <a:defRPr>
                <a:solidFill>
                  <a:schemeClr val="tx2">
                    <a:lumMod val="50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5"/>
          <p:cNvSpPr>
            <a:spLocks noGrp="1"/>
          </p:cNvSpPr>
          <p:nvPr>
            <p:ph type="sldNum" sz="quarter" idx="10"/>
          </p:nvPr>
        </p:nvSpPr>
        <p:spPr/>
        <p:txBody>
          <a:bodyPr/>
          <a:lstStyle>
            <a:lvl1pPr>
              <a:defRPr/>
            </a:lvl1pPr>
          </a:lstStyle>
          <a:p>
            <a:fld id="{A147D318-97CD-48EE-A025-5784E0F3C3BA}" type="slidenum">
              <a:rPr lang="en-US" altLang="en-US"/>
              <a:pPr/>
              <a:t>‹#›</a:t>
            </a:fld>
            <a:endParaRPr lang="en-US" altLang="en-US"/>
          </a:p>
        </p:txBody>
      </p:sp>
    </p:spTree>
    <p:extLst>
      <p:ext uri="{BB962C8B-B14F-4D97-AF65-F5344CB8AC3E}">
        <p14:creationId xmlns:p14="http://schemas.microsoft.com/office/powerpoint/2010/main" val="19791681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none"/>
            </a:lvl1pPr>
          </a:lstStyle>
          <a:p>
            <a:r>
              <a:rPr lang="en-US"/>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Slide Number Placeholder 5"/>
          <p:cNvSpPr>
            <a:spLocks noGrp="1"/>
          </p:cNvSpPr>
          <p:nvPr>
            <p:ph type="sldNum" sz="quarter" idx="10"/>
          </p:nvPr>
        </p:nvSpPr>
        <p:spPr/>
        <p:txBody>
          <a:bodyPr/>
          <a:lstStyle>
            <a:lvl1pPr>
              <a:defRPr/>
            </a:lvl1pPr>
          </a:lstStyle>
          <a:p>
            <a:fld id="{3F2BC95B-EB75-4A98-8133-04352013C833}" type="slidenum">
              <a:rPr lang="en-US" altLang="en-US"/>
              <a:pPr/>
              <a:t>‹#›</a:t>
            </a:fld>
            <a:endParaRPr lang="en-US" altLang="en-US"/>
          </a:p>
        </p:txBody>
      </p:sp>
    </p:spTree>
    <p:extLst>
      <p:ext uri="{BB962C8B-B14F-4D97-AF65-F5344CB8AC3E}">
        <p14:creationId xmlns:p14="http://schemas.microsoft.com/office/powerpoint/2010/main" val="3084839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457200" y="2362201"/>
            <a:ext cx="4038600" cy="3733800"/>
          </a:xfrm>
        </p:spPr>
        <p:txBody>
          <a:bodyPr/>
          <a:lstStyle>
            <a:lvl1pPr>
              <a:defRPr sz="2800">
                <a:solidFill>
                  <a:schemeClr val="tx2">
                    <a:lumMod val="50000"/>
                  </a:schemeClr>
                </a:solidFill>
              </a:defRPr>
            </a:lvl1pPr>
            <a:lvl2pPr>
              <a:defRPr sz="2400">
                <a:solidFill>
                  <a:schemeClr val="tx2">
                    <a:lumMod val="50000"/>
                  </a:schemeClr>
                </a:solidFill>
              </a:defRPr>
            </a:lvl2pPr>
            <a:lvl3pPr>
              <a:defRPr sz="2000">
                <a:solidFill>
                  <a:schemeClr val="tx2">
                    <a:lumMod val="50000"/>
                  </a:schemeClr>
                </a:solidFill>
              </a:defRPr>
            </a:lvl3pPr>
            <a:lvl4pPr>
              <a:defRPr sz="1800">
                <a:solidFill>
                  <a:schemeClr val="tx2">
                    <a:lumMod val="50000"/>
                  </a:schemeClr>
                </a:solidFill>
              </a:defRPr>
            </a:lvl4pPr>
            <a:lvl5pPr>
              <a:defRPr sz="1800">
                <a:solidFill>
                  <a:schemeClr val="tx2">
                    <a:lumMod val="50000"/>
                  </a:schemeClr>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2362201"/>
            <a:ext cx="4038600" cy="3733800"/>
          </a:xfrm>
        </p:spPr>
        <p:txBody>
          <a:bodyPr/>
          <a:lstStyle>
            <a:lvl1pPr>
              <a:defRPr sz="2800">
                <a:solidFill>
                  <a:schemeClr val="tx2">
                    <a:lumMod val="50000"/>
                  </a:schemeClr>
                </a:solidFill>
              </a:defRPr>
            </a:lvl1pPr>
            <a:lvl2pPr>
              <a:defRPr sz="2400">
                <a:solidFill>
                  <a:schemeClr val="tx2">
                    <a:lumMod val="50000"/>
                  </a:schemeClr>
                </a:solidFill>
              </a:defRPr>
            </a:lvl2pPr>
            <a:lvl3pPr>
              <a:defRPr sz="2000">
                <a:solidFill>
                  <a:schemeClr val="tx2">
                    <a:lumMod val="50000"/>
                  </a:schemeClr>
                </a:solidFill>
              </a:defRPr>
            </a:lvl3pPr>
            <a:lvl4pPr>
              <a:defRPr sz="1800">
                <a:solidFill>
                  <a:schemeClr val="tx2">
                    <a:lumMod val="50000"/>
                  </a:schemeClr>
                </a:solidFill>
              </a:defRPr>
            </a:lvl4pPr>
            <a:lvl5pPr>
              <a:defRPr sz="1800">
                <a:solidFill>
                  <a:schemeClr val="tx2">
                    <a:lumMod val="50000"/>
                  </a:schemeClr>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5"/>
          <p:cNvSpPr>
            <a:spLocks noGrp="1"/>
          </p:cNvSpPr>
          <p:nvPr>
            <p:ph type="sldNum" sz="quarter" idx="10"/>
          </p:nvPr>
        </p:nvSpPr>
        <p:spPr/>
        <p:txBody>
          <a:bodyPr/>
          <a:lstStyle>
            <a:lvl1pPr>
              <a:defRPr/>
            </a:lvl1pPr>
          </a:lstStyle>
          <a:p>
            <a:fld id="{5FAC29E2-A468-4121-8195-7769AB3168E7}" type="slidenum">
              <a:rPr lang="en-US" altLang="en-US"/>
              <a:pPr/>
              <a:t>‹#›</a:t>
            </a:fld>
            <a:endParaRPr lang="en-US" altLang="en-US"/>
          </a:p>
        </p:txBody>
      </p:sp>
    </p:spTree>
    <p:extLst>
      <p:ext uri="{BB962C8B-B14F-4D97-AF65-F5344CB8AC3E}">
        <p14:creationId xmlns:p14="http://schemas.microsoft.com/office/powerpoint/2010/main" val="12403037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2362200"/>
            <a:ext cx="404018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3047999"/>
            <a:ext cx="4040188" cy="3048001"/>
          </a:xfrm>
        </p:spPr>
        <p:txBody>
          <a:bodyPr/>
          <a:lstStyle>
            <a:lvl1pPr>
              <a:defRPr sz="2400">
                <a:solidFill>
                  <a:schemeClr val="tx2">
                    <a:lumMod val="50000"/>
                  </a:schemeClr>
                </a:solidFill>
              </a:defRPr>
            </a:lvl1pPr>
            <a:lvl2pPr>
              <a:defRPr sz="2000">
                <a:solidFill>
                  <a:schemeClr val="tx2">
                    <a:lumMod val="50000"/>
                  </a:schemeClr>
                </a:solidFill>
              </a:defRPr>
            </a:lvl2pPr>
            <a:lvl3pPr>
              <a:defRPr sz="1800">
                <a:solidFill>
                  <a:schemeClr val="tx2">
                    <a:lumMod val="50000"/>
                  </a:schemeClr>
                </a:solidFill>
              </a:defRPr>
            </a:lvl3pPr>
            <a:lvl4pPr>
              <a:defRPr sz="1600">
                <a:solidFill>
                  <a:schemeClr val="tx2">
                    <a:lumMod val="50000"/>
                  </a:schemeClr>
                </a:solidFill>
              </a:defRPr>
            </a:lvl4pPr>
            <a:lvl5pPr>
              <a:defRPr sz="1600">
                <a:solidFill>
                  <a:schemeClr val="tx2">
                    <a:lumMod val="50000"/>
                  </a:schemeClr>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8200" y="2362200"/>
            <a:ext cx="4041775"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3047999"/>
            <a:ext cx="4041775" cy="3048001"/>
          </a:xfrm>
        </p:spPr>
        <p:txBody>
          <a:bodyPr/>
          <a:lstStyle>
            <a:lvl1pPr>
              <a:defRPr sz="2400">
                <a:solidFill>
                  <a:schemeClr val="tx2">
                    <a:lumMod val="50000"/>
                  </a:schemeClr>
                </a:solidFill>
              </a:defRPr>
            </a:lvl1pPr>
            <a:lvl2pPr>
              <a:defRPr sz="2000">
                <a:solidFill>
                  <a:schemeClr val="tx2">
                    <a:lumMod val="50000"/>
                  </a:schemeClr>
                </a:solidFill>
              </a:defRPr>
            </a:lvl2pPr>
            <a:lvl3pPr>
              <a:defRPr sz="1800">
                <a:solidFill>
                  <a:schemeClr val="tx2">
                    <a:lumMod val="50000"/>
                  </a:schemeClr>
                </a:solidFill>
              </a:defRPr>
            </a:lvl3pPr>
            <a:lvl4pPr>
              <a:defRPr sz="1600">
                <a:solidFill>
                  <a:schemeClr val="tx2">
                    <a:lumMod val="50000"/>
                  </a:schemeClr>
                </a:solidFill>
              </a:defRPr>
            </a:lvl4pPr>
            <a:lvl5pPr>
              <a:defRPr sz="1600">
                <a:solidFill>
                  <a:schemeClr val="tx2">
                    <a:lumMod val="50000"/>
                  </a:schemeClr>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5"/>
          <p:cNvSpPr>
            <a:spLocks noGrp="1"/>
          </p:cNvSpPr>
          <p:nvPr>
            <p:ph type="sldNum" sz="quarter" idx="10"/>
          </p:nvPr>
        </p:nvSpPr>
        <p:spPr/>
        <p:txBody>
          <a:bodyPr/>
          <a:lstStyle>
            <a:lvl1pPr>
              <a:defRPr/>
            </a:lvl1pPr>
          </a:lstStyle>
          <a:p>
            <a:fld id="{E7E3CF75-F288-4307-8F35-2AA612EB658C}" type="slidenum">
              <a:rPr lang="en-US" altLang="en-US"/>
              <a:pPr/>
              <a:t>‹#›</a:t>
            </a:fld>
            <a:endParaRPr lang="en-US" altLang="en-US"/>
          </a:p>
        </p:txBody>
      </p:sp>
    </p:spTree>
    <p:extLst>
      <p:ext uri="{BB962C8B-B14F-4D97-AF65-F5344CB8AC3E}">
        <p14:creationId xmlns:p14="http://schemas.microsoft.com/office/powerpoint/2010/main" val="656495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5"/>
          <p:cNvSpPr>
            <a:spLocks noGrp="1"/>
          </p:cNvSpPr>
          <p:nvPr>
            <p:ph type="sldNum" sz="quarter" idx="10"/>
          </p:nvPr>
        </p:nvSpPr>
        <p:spPr/>
        <p:txBody>
          <a:bodyPr/>
          <a:lstStyle>
            <a:lvl1pPr>
              <a:defRPr/>
            </a:lvl1pPr>
          </a:lstStyle>
          <a:p>
            <a:fld id="{05E67168-B41B-4FA1-80BE-7134A95DAC47}" type="slidenum">
              <a:rPr lang="en-US" altLang="en-US"/>
              <a:pPr/>
              <a:t>‹#›</a:t>
            </a:fld>
            <a:endParaRPr lang="en-US" altLang="en-US"/>
          </a:p>
        </p:txBody>
      </p:sp>
    </p:spTree>
    <p:extLst>
      <p:ext uri="{BB962C8B-B14F-4D97-AF65-F5344CB8AC3E}">
        <p14:creationId xmlns:p14="http://schemas.microsoft.com/office/powerpoint/2010/main" val="3820417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fld id="{02FE602D-70F8-4D7E-8AD2-4CFF1B26A03A}" type="slidenum">
              <a:rPr lang="en-US" altLang="en-US"/>
              <a:pPr/>
              <a:t>‹#›</a:t>
            </a:fld>
            <a:endParaRPr lang="en-US" altLang="en-US"/>
          </a:p>
        </p:txBody>
      </p:sp>
    </p:spTree>
    <p:extLst>
      <p:ext uri="{BB962C8B-B14F-4D97-AF65-F5344CB8AC3E}">
        <p14:creationId xmlns:p14="http://schemas.microsoft.com/office/powerpoint/2010/main" val="25665749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1_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3008313" cy="1162050"/>
          </a:xfr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3575050" y="1066800"/>
            <a:ext cx="5111750" cy="5059363"/>
          </a:xfrm>
        </p:spPr>
        <p:txBody>
          <a:bodyPr/>
          <a:lstStyle>
            <a:lvl1pPr>
              <a:defRPr sz="3200">
                <a:solidFill>
                  <a:schemeClr val="tx2">
                    <a:lumMod val="50000"/>
                  </a:schemeClr>
                </a:solidFill>
              </a:defRPr>
            </a:lvl1pPr>
            <a:lvl2pPr>
              <a:defRPr sz="2800">
                <a:solidFill>
                  <a:schemeClr val="tx2">
                    <a:lumMod val="50000"/>
                  </a:schemeClr>
                </a:solidFill>
              </a:defRPr>
            </a:lvl2pPr>
            <a:lvl3pPr>
              <a:defRPr sz="2400">
                <a:solidFill>
                  <a:schemeClr val="tx2">
                    <a:lumMod val="50000"/>
                  </a:schemeClr>
                </a:solidFill>
              </a:defRPr>
            </a:lvl3pPr>
            <a:lvl4pPr>
              <a:defRPr sz="2000">
                <a:solidFill>
                  <a:schemeClr val="tx2">
                    <a:lumMod val="50000"/>
                  </a:schemeClr>
                </a:solidFill>
              </a:defRPr>
            </a:lvl4pPr>
            <a:lvl5pPr>
              <a:defRPr sz="2000">
                <a:solidFill>
                  <a:schemeClr val="tx2">
                    <a:lumMod val="50000"/>
                  </a:schemeClr>
                </a:solidFill>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2362200"/>
            <a:ext cx="3008313" cy="3763963"/>
          </a:xfrm>
        </p:spPr>
        <p:txBody>
          <a:bodyPr/>
          <a:lstStyle>
            <a:lvl1pPr marL="0" indent="0">
              <a:buNone/>
              <a:defRPr sz="1400">
                <a:solidFill>
                  <a:schemeClr val="tx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Slide Number Placeholder 5"/>
          <p:cNvSpPr>
            <a:spLocks noGrp="1"/>
          </p:cNvSpPr>
          <p:nvPr>
            <p:ph type="sldNum" sz="quarter" idx="10"/>
          </p:nvPr>
        </p:nvSpPr>
        <p:spPr/>
        <p:txBody>
          <a:bodyPr/>
          <a:lstStyle>
            <a:lvl1pPr>
              <a:defRPr/>
            </a:lvl1pPr>
          </a:lstStyle>
          <a:p>
            <a:fld id="{2AAFB87A-A7BA-4DD1-AF99-D0E3817F7181}" type="slidenum">
              <a:rPr lang="en-US" altLang="en-US"/>
              <a:pPr/>
              <a:t>‹#›</a:t>
            </a:fld>
            <a:endParaRPr lang="en-US" altLang="en-US"/>
          </a:p>
        </p:txBody>
      </p:sp>
    </p:spTree>
    <p:extLst>
      <p:ext uri="{BB962C8B-B14F-4D97-AF65-F5344CB8AC3E}">
        <p14:creationId xmlns:p14="http://schemas.microsoft.com/office/powerpoint/2010/main" val="1398293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2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8600" y="4800600"/>
            <a:ext cx="8686800" cy="566738"/>
          </a:xfr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228600" y="1066800"/>
            <a:ext cx="8686800" cy="3660774"/>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28600" y="5367338"/>
            <a:ext cx="86868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Slide Number Placeholder 5"/>
          <p:cNvSpPr>
            <a:spLocks noGrp="1"/>
          </p:cNvSpPr>
          <p:nvPr>
            <p:ph type="sldNum" sz="quarter" idx="10"/>
          </p:nvPr>
        </p:nvSpPr>
        <p:spPr/>
        <p:txBody>
          <a:bodyPr/>
          <a:lstStyle>
            <a:lvl1pPr>
              <a:defRPr/>
            </a:lvl1pPr>
          </a:lstStyle>
          <a:p>
            <a:fld id="{5BAC8FD4-9023-491C-85BF-4517C0B04C42}" type="slidenum">
              <a:rPr lang="en-US" altLang="en-US"/>
              <a:pPr/>
              <a:t>‹#›</a:t>
            </a:fld>
            <a:endParaRPr lang="en-US" altLang="en-US"/>
          </a:p>
        </p:txBody>
      </p:sp>
    </p:spTree>
    <p:extLst>
      <p:ext uri="{BB962C8B-B14F-4D97-AF65-F5344CB8AC3E}">
        <p14:creationId xmlns:p14="http://schemas.microsoft.com/office/powerpoint/2010/main" val="1854549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rot="10800000">
            <a:off x="0" y="5867400"/>
            <a:ext cx="9144000" cy="990600"/>
          </a:xfrm>
          <a:prstGeom prst="rect">
            <a:avLst/>
          </a:prstGeom>
          <a:gradFill>
            <a:gsLst>
              <a:gs pos="0">
                <a:schemeClr val="bg2"/>
              </a:gs>
              <a:gs pos="100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Rectangle 2"/>
          <p:cNvSpPr/>
          <p:nvPr userDrawn="1"/>
        </p:nvSpPr>
        <p:spPr>
          <a:xfrm>
            <a:off x="0" y="0"/>
            <a:ext cx="9144000" cy="838200"/>
          </a:xfrm>
          <a:prstGeom prst="rect">
            <a:avLst/>
          </a:prstGeom>
          <a:gradFill>
            <a:gsLst>
              <a:gs pos="0">
                <a:schemeClr val="bg2"/>
              </a:gs>
              <a:gs pos="100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Slide Number Placeholder 5"/>
          <p:cNvSpPr>
            <a:spLocks noGrp="1"/>
          </p:cNvSpPr>
          <p:nvPr>
            <p:ph type="sldNum" sz="quarter" idx="4"/>
          </p:nvPr>
        </p:nvSpPr>
        <p:spPr>
          <a:xfrm>
            <a:off x="3505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D8D8D"/>
                </a:solidFill>
                <a:latin typeface="Lucida Sans Unicode" panose="020B0602030504020204" pitchFamily="34" charset="0"/>
              </a:defRPr>
            </a:lvl1pPr>
          </a:lstStyle>
          <a:p>
            <a:fld id="{F70FC4A1-3435-49A6-8C0B-1492754D4A90}" type="slidenum">
              <a:rPr lang="en-US" altLang="en-US"/>
              <a:pPr/>
              <a:t>‹#›</a:t>
            </a:fld>
            <a:endParaRPr lang="en-US" altLang="en-US"/>
          </a:p>
        </p:txBody>
      </p:sp>
      <p:sp>
        <p:nvSpPr>
          <p:cNvPr id="1029" name="Text Placeholder 2"/>
          <p:cNvSpPr>
            <a:spLocks noGrp="1"/>
          </p:cNvSpPr>
          <p:nvPr>
            <p:ph type="body" idx="1"/>
          </p:nvPr>
        </p:nvSpPr>
        <p:spPr bwMode="auto">
          <a:xfrm>
            <a:off x="457200" y="2286000"/>
            <a:ext cx="822960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 name="Title Placeholder 1"/>
          <p:cNvSpPr>
            <a:spLocks noGrp="1"/>
          </p:cNvSpPr>
          <p:nvPr>
            <p:ph type="title"/>
          </p:nvPr>
        </p:nvSpPr>
        <p:spPr>
          <a:xfrm>
            <a:off x="457200" y="1066800"/>
            <a:ext cx="8229600" cy="1143000"/>
          </a:xfrm>
          <a:prstGeom prst="rect">
            <a:avLst/>
          </a:prstGeom>
        </p:spPr>
        <p:txBody>
          <a:bodyPr vert="horz" lIns="91440" tIns="45720" rIns="91440" bIns="45720" rtlCol="0" anchor="ctr">
            <a:normAutofit/>
          </a:bodyPr>
          <a:lstStyle/>
          <a:p>
            <a:r>
              <a:rPr lang="en-US" dirty="0"/>
              <a:t>Click to edit Master title style</a:t>
            </a:r>
          </a:p>
        </p:txBody>
      </p:sp>
      <p:pic>
        <p:nvPicPr>
          <p:cNvPr id="1031" name="Picture 11"/>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6248400" y="6469063"/>
            <a:ext cx="2743200" cy="415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2" name="Picture 14"/>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5791200" cy="892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3" name="Picture 10"/>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727825" y="304800"/>
            <a:ext cx="1985963" cy="349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884" r:id="rId1"/>
    <p:sldLayoutId id="2147483875" r:id="rId2"/>
    <p:sldLayoutId id="2147483876" r:id="rId3"/>
    <p:sldLayoutId id="2147483877" r:id="rId4"/>
    <p:sldLayoutId id="2147483878" r:id="rId5"/>
    <p:sldLayoutId id="2147483879" r:id="rId6"/>
    <p:sldLayoutId id="2147483880" r:id="rId7"/>
    <p:sldLayoutId id="2147483881" r:id="rId8"/>
    <p:sldLayoutId id="2147483882" r:id="rId9"/>
    <p:sldLayoutId id="2147483883" r:id="rId10"/>
  </p:sldLayoutIdLst>
  <p:hf hdr="0" ftr="0" dt="0"/>
  <p:txStyles>
    <p:titleStyle>
      <a:lvl1pPr algn="ctr" rtl="0" eaLnBrk="0" fontAlgn="base" hangingPunct="0">
        <a:spcBef>
          <a:spcPct val="0"/>
        </a:spcBef>
        <a:spcAft>
          <a:spcPct val="0"/>
        </a:spcAft>
        <a:defRPr sz="4000" kern="1200" spc="-50">
          <a:solidFill>
            <a:schemeClr val="tx2"/>
          </a:solidFill>
          <a:latin typeface="Tahoma" panose="020B0604030504040204" pitchFamily="34" charset="0"/>
          <a:ea typeface="Tahoma" panose="020B0604030504040204" pitchFamily="34" charset="0"/>
          <a:cs typeface="Tahoma" pitchFamily="34" charset="0"/>
        </a:defRPr>
      </a:lvl1pPr>
      <a:lvl2pPr algn="ctr" rtl="0" eaLnBrk="0" fontAlgn="base" hangingPunct="0">
        <a:spcBef>
          <a:spcPct val="0"/>
        </a:spcBef>
        <a:spcAft>
          <a:spcPct val="0"/>
        </a:spcAft>
        <a:defRPr sz="4000">
          <a:solidFill>
            <a:schemeClr val="tx2"/>
          </a:solidFill>
          <a:latin typeface="Tahoma" pitchFamily="34" charset="0"/>
          <a:cs typeface="Tahoma" pitchFamily="34" charset="0"/>
        </a:defRPr>
      </a:lvl2pPr>
      <a:lvl3pPr algn="ctr" rtl="0" eaLnBrk="0" fontAlgn="base" hangingPunct="0">
        <a:spcBef>
          <a:spcPct val="0"/>
        </a:spcBef>
        <a:spcAft>
          <a:spcPct val="0"/>
        </a:spcAft>
        <a:defRPr sz="4000">
          <a:solidFill>
            <a:schemeClr val="tx2"/>
          </a:solidFill>
          <a:latin typeface="Tahoma" pitchFamily="34" charset="0"/>
          <a:cs typeface="Tahoma" pitchFamily="34" charset="0"/>
        </a:defRPr>
      </a:lvl3pPr>
      <a:lvl4pPr algn="ctr" rtl="0" eaLnBrk="0" fontAlgn="base" hangingPunct="0">
        <a:spcBef>
          <a:spcPct val="0"/>
        </a:spcBef>
        <a:spcAft>
          <a:spcPct val="0"/>
        </a:spcAft>
        <a:defRPr sz="4000">
          <a:solidFill>
            <a:schemeClr val="tx2"/>
          </a:solidFill>
          <a:latin typeface="Tahoma" pitchFamily="34" charset="0"/>
          <a:cs typeface="Tahoma" pitchFamily="34" charset="0"/>
        </a:defRPr>
      </a:lvl4pPr>
      <a:lvl5pPr algn="ctr" rtl="0" eaLnBrk="0" fontAlgn="base" hangingPunct="0">
        <a:spcBef>
          <a:spcPct val="0"/>
        </a:spcBef>
        <a:spcAft>
          <a:spcPct val="0"/>
        </a:spcAft>
        <a:defRPr sz="4000">
          <a:solidFill>
            <a:schemeClr val="tx2"/>
          </a:solidFill>
          <a:latin typeface="Tahoma" pitchFamily="34" charset="0"/>
          <a:cs typeface="Tahoma" pitchFamily="34" charset="0"/>
        </a:defRPr>
      </a:lvl5pPr>
      <a:lvl6pPr marL="457200" algn="ctr" rtl="0" fontAlgn="base">
        <a:spcBef>
          <a:spcPct val="0"/>
        </a:spcBef>
        <a:spcAft>
          <a:spcPct val="0"/>
        </a:spcAft>
        <a:defRPr sz="4400">
          <a:solidFill>
            <a:srgbClr val="254061"/>
          </a:solidFill>
          <a:latin typeface="Calibri" pitchFamily="34" charset="0"/>
        </a:defRPr>
      </a:lvl6pPr>
      <a:lvl7pPr marL="914400" algn="ctr" rtl="0" fontAlgn="base">
        <a:spcBef>
          <a:spcPct val="0"/>
        </a:spcBef>
        <a:spcAft>
          <a:spcPct val="0"/>
        </a:spcAft>
        <a:defRPr sz="4400">
          <a:solidFill>
            <a:srgbClr val="254061"/>
          </a:solidFill>
          <a:latin typeface="Calibri" pitchFamily="34" charset="0"/>
        </a:defRPr>
      </a:lvl7pPr>
      <a:lvl8pPr marL="1371600" algn="ctr" rtl="0" fontAlgn="base">
        <a:spcBef>
          <a:spcPct val="0"/>
        </a:spcBef>
        <a:spcAft>
          <a:spcPct val="0"/>
        </a:spcAft>
        <a:defRPr sz="4400">
          <a:solidFill>
            <a:srgbClr val="254061"/>
          </a:solidFill>
          <a:latin typeface="Calibri" pitchFamily="34" charset="0"/>
        </a:defRPr>
      </a:lvl8pPr>
      <a:lvl9pPr marL="1828800" algn="ctr" rtl="0" fontAlgn="base">
        <a:spcBef>
          <a:spcPct val="0"/>
        </a:spcBef>
        <a:spcAft>
          <a:spcPct val="0"/>
        </a:spcAft>
        <a:defRPr sz="4400">
          <a:solidFill>
            <a:srgbClr val="25406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2800" kern="1200">
          <a:solidFill>
            <a:schemeClr val="tx1"/>
          </a:solidFill>
          <a:latin typeface="Calibri" panose="020F0502020204030204" pitchFamily="34" charset="0"/>
          <a:ea typeface="+mn-ea"/>
          <a:cs typeface="Tahoma" pitchFamily="34" charset="0"/>
        </a:defRPr>
      </a:lvl1pPr>
      <a:lvl2pPr marL="742950" indent="-285750" algn="l" rtl="0" eaLnBrk="0" fontAlgn="base" hangingPunct="0">
        <a:spcBef>
          <a:spcPct val="20000"/>
        </a:spcBef>
        <a:spcAft>
          <a:spcPct val="0"/>
        </a:spcAft>
        <a:buFont typeface="Arial" panose="020B0604020202020204" pitchFamily="34" charset="0"/>
        <a:buChar char="–"/>
        <a:defRPr sz="2400" kern="1200">
          <a:solidFill>
            <a:schemeClr val="tx1"/>
          </a:solidFill>
          <a:latin typeface="Calibri" panose="020F0502020204030204" pitchFamily="34" charset="0"/>
          <a:ea typeface="+mn-ea"/>
          <a:cs typeface="Tahoma"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Tahoma" pitchFamily="34" charset="0"/>
        </a:defRPr>
      </a:lvl3pPr>
      <a:lvl4pPr marL="1600200" indent="-228600" algn="l" rtl="0" eaLnBrk="0" fontAlgn="base" hangingPunct="0">
        <a:spcBef>
          <a:spcPct val="20000"/>
        </a:spcBef>
        <a:spcAft>
          <a:spcPct val="0"/>
        </a:spcAft>
        <a:buFont typeface="Arial" panose="020B0604020202020204" pitchFamily="34" charset="0"/>
        <a:buChar char="–"/>
        <a:defRPr kern="1200">
          <a:solidFill>
            <a:schemeClr val="tx1"/>
          </a:solidFill>
          <a:latin typeface="Calibri" panose="020F0502020204030204" pitchFamily="34" charset="0"/>
          <a:ea typeface="+mn-ea"/>
          <a:cs typeface="Tahoma" pitchFamily="34" charset="0"/>
        </a:defRPr>
      </a:lvl4pPr>
      <a:lvl5pPr marL="2057400" indent="-228600" algn="l" rtl="0" eaLnBrk="0" fontAlgn="base" hangingPunct="0">
        <a:spcBef>
          <a:spcPct val="20000"/>
        </a:spcBef>
        <a:spcAft>
          <a:spcPct val="0"/>
        </a:spcAft>
        <a:buFont typeface="Arial" panose="020B0604020202020204" pitchFamily="34" charset="0"/>
        <a:buChar char="»"/>
        <a:defRPr kern="1200">
          <a:solidFill>
            <a:schemeClr val="tx1"/>
          </a:solidFill>
          <a:latin typeface="Calibri" panose="020F0502020204030204" pitchFamily="34" charset="0"/>
          <a:ea typeface="+mn-ea"/>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billing@ulsonline.net"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hcauniversal.com/requester-faq/#H2ASL"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mailto:Anthony.pheasant@hca.wa.gov" TargetMode="External"/><Relationship Id="rId3" Type="http://schemas.openxmlformats.org/officeDocument/2006/relationships/hyperlink" Target="https://www.hca.wa.gov/billers-providers/programs-and-services/interpreter-services" TargetMode="External"/><Relationship Id="rId7" Type="http://schemas.openxmlformats.org/officeDocument/2006/relationships/hyperlink" Target="mailto:accounts@ulsonline.net"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 Id="rId6" Type="http://schemas.openxmlformats.org/officeDocument/2006/relationships/hyperlink" Target="https://hcauniversal.com/" TargetMode="External"/><Relationship Id="rId5" Type="http://schemas.openxmlformats.org/officeDocument/2006/relationships/hyperlink" Target="mailto:Katherine.templet@hca.wa.gov" TargetMode="External"/><Relationship Id="rId4" Type="http://schemas.openxmlformats.org/officeDocument/2006/relationships/hyperlink" Target="mailto:INTERPRETERSVCS@hca.wa.gov"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justice.gov/crt/title-vi-1964-civil-rights-act"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www.ada.gov/pubs/adastatute08.htm"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ofm.wa.gov/labor/agreements/15-17/default.asp"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universallanguageservice.com/docs/HCAReimbursementVoucherForm.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3048000"/>
            <a:ext cx="8229600" cy="1752600"/>
          </a:xfrm>
        </p:spPr>
        <p:txBody>
          <a:bodyPr>
            <a:normAutofit/>
          </a:bodyPr>
          <a:lstStyle/>
          <a:p>
            <a:pPr eaLnBrk="1" fontAlgn="auto" hangingPunct="1">
              <a:spcAft>
                <a:spcPts val="0"/>
              </a:spcAft>
              <a:defRPr/>
            </a:pPr>
            <a:r>
              <a:rPr lang="en-US" sz="3600" b="1" dirty="0"/>
              <a:t>Provider’s</a:t>
            </a:r>
            <a:r>
              <a:rPr lang="en-US" sz="3600" dirty="0"/>
              <a:t> </a:t>
            </a:r>
            <a:r>
              <a:rPr lang="en-US" sz="3600" b="1" dirty="0"/>
              <a:t>Guide on How to Bill for Spoken Language Reimbursement</a:t>
            </a:r>
            <a:endParaRPr lang="en-US" sz="3600" dirty="0"/>
          </a:p>
        </p:txBody>
      </p:sp>
      <p:sp>
        <p:nvSpPr>
          <p:cNvPr id="3075" name="Subtitle 2"/>
          <p:cNvSpPr>
            <a:spLocks noGrp="1"/>
          </p:cNvSpPr>
          <p:nvPr>
            <p:ph type="subTitle" idx="1"/>
          </p:nvPr>
        </p:nvSpPr>
        <p:spPr>
          <a:xfrm>
            <a:off x="457200" y="5181600"/>
            <a:ext cx="8229600" cy="1219200"/>
          </a:xfrm>
        </p:spPr>
        <p:txBody>
          <a:bodyPr anchor="b"/>
          <a:lstStyle/>
          <a:p>
            <a:pPr algn="l" eaLnBrk="1" hangingPunct="1">
              <a:spcBef>
                <a:spcPct val="0"/>
              </a:spcBef>
            </a:pPr>
            <a:r>
              <a:rPr lang="en-US" altLang="en-US" sz="1800" dirty="0"/>
              <a:t>Kathy Templet/JoAnna Gaffney/Destiney Hodge</a:t>
            </a:r>
          </a:p>
          <a:p>
            <a:pPr algn="l" eaLnBrk="1" hangingPunct="1">
              <a:spcBef>
                <a:spcPct val="0"/>
              </a:spcBef>
            </a:pPr>
            <a:r>
              <a:rPr lang="en-US" altLang="en-US" sz="1800" dirty="0"/>
              <a:t>Program Specialists</a:t>
            </a:r>
          </a:p>
          <a:p>
            <a:pPr algn="l" eaLnBrk="1" hangingPunct="1">
              <a:spcBef>
                <a:spcPct val="0"/>
              </a:spcBef>
            </a:pPr>
            <a:r>
              <a:rPr lang="en-US" altLang="en-US" sz="1800" dirty="0"/>
              <a:t>Medicaid Program Division</a:t>
            </a:r>
          </a:p>
          <a:p>
            <a:pPr algn="l" eaLnBrk="1" hangingPunct="1">
              <a:spcBef>
                <a:spcPct val="0"/>
              </a:spcBef>
            </a:pPr>
            <a:r>
              <a:rPr lang="en-US" altLang="en-US" sz="1800" dirty="0"/>
              <a:t>June 2021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normAutofit/>
          </a:bodyPr>
          <a:lstStyle/>
          <a:p>
            <a:pPr marL="0" indent="0">
              <a:defRPr/>
            </a:pPr>
            <a:r>
              <a:rPr lang="en-US" sz="3600" dirty="0"/>
              <a:t>How Do I Request Reimbursement?</a:t>
            </a:r>
          </a:p>
        </p:txBody>
      </p:sp>
      <p:sp>
        <p:nvSpPr>
          <p:cNvPr id="4" name="Slide Number Placeholder 3"/>
          <p:cNvSpPr>
            <a:spLocks noGrp="1"/>
          </p:cNvSpPr>
          <p:nvPr>
            <p:ph type="sldNum" sz="quarter" idx="10"/>
          </p:nvPr>
        </p:nvSpPr>
        <p:spPr/>
        <p:txBody>
          <a:bodyPr/>
          <a:lstStyle/>
          <a:p>
            <a:fld id="{A147D318-97CD-48EE-A025-5784E0F3C3BA}" type="slidenum">
              <a:rPr lang="en-US" altLang="en-US" smtClean="0"/>
              <a:pPr/>
              <a:t>10</a:t>
            </a:fld>
            <a:endParaRPr lang="en-US" altLang="en-US"/>
          </a:p>
        </p:txBody>
      </p:sp>
      <p:sp>
        <p:nvSpPr>
          <p:cNvPr id="5" name="Content Placeholder 2"/>
          <p:cNvSpPr>
            <a:spLocks noGrp="1"/>
          </p:cNvSpPr>
          <p:nvPr>
            <p:ph idx="1"/>
          </p:nvPr>
        </p:nvSpPr>
        <p:spPr>
          <a:xfrm>
            <a:off x="457200" y="1905000"/>
            <a:ext cx="8229600" cy="4451350"/>
          </a:xfrm>
        </p:spPr>
        <p:txBody>
          <a:bodyPr/>
          <a:lstStyle/>
          <a:p>
            <a:pPr marL="0" indent="0">
              <a:buNone/>
            </a:pPr>
            <a:r>
              <a:rPr lang="en-US" sz="1800" dirty="0">
                <a:solidFill>
                  <a:schemeClr val="tx1"/>
                </a:solidFill>
                <a:latin typeface="Arial" panose="020B0604020202020204" pitchFamily="34" charset="0"/>
                <a:ea typeface="Tahoma" panose="020B0604030504040204" pitchFamily="34" charset="0"/>
                <a:cs typeface="Arial" panose="020B0604020202020204" pitchFamily="34" charset="0"/>
              </a:rPr>
              <a:t>If Universal is unable to fill your Behavior Health (BH)or Substance Use Disorder (SUD) request within your timeframe, proceed with the following for reimbursement:</a:t>
            </a:r>
          </a:p>
          <a:p>
            <a:pPr>
              <a:buFont typeface="Wingdings" panose="05000000000000000000" pitchFamily="2" charset="2"/>
              <a:buChar char="Ø"/>
            </a:pPr>
            <a:endParaRPr lang="en-US" sz="1800" dirty="0">
              <a:solidFill>
                <a:schemeClr val="tx1"/>
              </a:solidFill>
              <a:latin typeface="Arial" panose="020B0604020202020204" pitchFamily="34" charset="0"/>
              <a:ea typeface="Tahoma" panose="020B0604030504040204" pitchFamily="34" charset="0"/>
              <a:cs typeface="Arial" panose="020B0604020202020204" pitchFamily="34" charset="0"/>
            </a:endParaRPr>
          </a:p>
          <a:p>
            <a:pPr>
              <a:buFont typeface="Wingdings" panose="05000000000000000000" pitchFamily="2" charset="2"/>
              <a:buChar char="§"/>
            </a:pPr>
            <a:r>
              <a:rPr lang="en-US" sz="1800" dirty="0">
                <a:solidFill>
                  <a:schemeClr val="tx1"/>
                </a:solidFill>
                <a:latin typeface="Arial" panose="020B0604020202020204" pitchFamily="34" charset="0"/>
                <a:ea typeface="Tahoma" panose="020B0604030504040204" pitchFamily="34" charset="0"/>
                <a:cs typeface="Arial" panose="020B0604020202020204" pitchFamily="34" charset="0"/>
              </a:rPr>
              <a:t>Cancel your request  with Contractor through the online scheduling platform</a:t>
            </a:r>
          </a:p>
          <a:p>
            <a:pPr lvl="1">
              <a:buFont typeface="Wingdings" panose="05000000000000000000" pitchFamily="2" charset="2"/>
              <a:buChar char="§"/>
            </a:pPr>
            <a:r>
              <a:rPr lang="en-US" sz="1800" dirty="0">
                <a:solidFill>
                  <a:schemeClr val="tx1"/>
                </a:solidFill>
                <a:latin typeface="Arial" panose="020B0604020202020204" pitchFamily="34" charset="0"/>
                <a:ea typeface="Tahoma" panose="020B0604030504040204" pitchFamily="34" charset="0"/>
                <a:cs typeface="Arial" panose="020B0604020202020204" pitchFamily="34" charset="0"/>
              </a:rPr>
              <a:t>When cancelling your request on the portal, use the cancellation reason “interpreter not found in time”.</a:t>
            </a:r>
          </a:p>
          <a:p>
            <a:pPr marL="0" lvl="1" indent="0">
              <a:buNone/>
            </a:pPr>
            <a:r>
              <a:rPr lang="en-US" sz="1800" dirty="0">
                <a:solidFill>
                  <a:schemeClr val="tx1"/>
                </a:solidFill>
                <a:latin typeface="Arial" panose="020B0604020202020204" pitchFamily="34" charset="0"/>
                <a:ea typeface="Tahoma" panose="020B0604030504040204" pitchFamily="34" charset="0"/>
                <a:cs typeface="Arial" panose="020B0604020202020204" pitchFamily="34" charset="0"/>
              </a:rPr>
              <a:t>Once you contact a private agency, and pay for their services, you will need to submit the following documents via secure email to </a:t>
            </a:r>
            <a:r>
              <a:rPr lang="en-US" sz="1800" dirty="0">
                <a:solidFill>
                  <a:schemeClr val="tx1"/>
                </a:solidFill>
                <a:latin typeface="Arial" panose="020B0604020202020204" pitchFamily="34" charset="0"/>
                <a:ea typeface="Tahoma" panose="020B0604030504040204" pitchFamily="34" charset="0"/>
                <a:cs typeface="Arial" panose="020B0604020202020204" pitchFamily="34" charset="0"/>
                <a:hlinkClick r:id="rId3"/>
              </a:rPr>
              <a:t>billing@ulsonline.net</a:t>
            </a:r>
            <a:r>
              <a:rPr lang="en-US" sz="1800" dirty="0">
                <a:solidFill>
                  <a:schemeClr val="tx1"/>
                </a:solidFill>
                <a:latin typeface="Arial" panose="020B0604020202020204" pitchFamily="34" charset="0"/>
                <a:ea typeface="Tahoma" panose="020B0604030504040204" pitchFamily="34" charset="0"/>
                <a:cs typeface="Arial" panose="020B0604020202020204" pitchFamily="34" charset="0"/>
              </a:rPr>
              <a:t> for reimbursement:</a:t>
            </a:r>
          </a:p>
          <a:p>
            <a:pPr marL="800100" lvl="1" indent="-342900">
              <a:buFont typeface="+mj-lt"/>
              <a:buAutoNum type="arabicPeriod"/>
              <a:defRPr/>
            </a:pPr>
            <a:r>
              <a:rPr lang="en-US" sz="1800" dirty="0">
                <a:solidFill>
                  <a:schemeClr val="tx1"/>
                </a:solidFill>
                <a:latin typeface="Arial" panose="020B0604020202020204" pitchFamily="34" charset="0"/>
                <a:ea typeface="Tahoma" panose="020B0604030504040204" pitchFamily="34" charset="0"/>
                <a:cs typeface="Arial" panose="020B0604020202020204" pitchFamily="34" charset="0"/>
              </a:rPr>
              <a:t>Copy of the job number from </a:t>
            </a:r>
            <a:r>
              <a:rPr lang="en-US" sz="1800" dirty="0" err="1">
                <a:solidFill>
                  <a:schemeClr val="tx1"/>
                </a:solidFill>
                <a:latin typeface="Arial" panose="020B0604020202020204" pitchFamily="34" charset="0"/>
                <a:ea typeface="Tahoma" panose="020B0604030504040204" pitchFamily="34" charset="0"/>
                <a:cs typeface="Arial" panose="020B0604020202020204" pitchFamily="34" charset="0"/>
              </a:rPr>
              <a:t>Contracotr</a:t>
            </a:r>
            <a:r>
              <a:rPr lang="en-US" sz="1800" dirty="0">
                <a:solidFill>
                  <a:schemeClr val="tx1"/>
                </a:solidFill>
                <a:latin typeface="Arial" panose="020B0604020202020204" pitchFamily="34" charset="0"/>
                <a:ea typeface="Tahoma" panose="020B0604030504040204" pitchFamily="34" charset="0"/>
                <a:cs typeface="Arial" panose="020B0604020202020204" pitchFamily="34" charset="0"/>
              </a:rPr>
              <a:t> </a:t>
            </a:r>
          </a:p>
          <a:p>
            <a:pPr marL="800100" lvl="1" indent="-342900">
              <a:buFont typeface="+mj-lt"/>
              <a:buAutoNum type="arabicPeriod"/>
              <a:defRPr/>
            </a:pPr>
            <a:r>
              <a:rPr lang="en-US" sz="1800" dirty="0">
                <a:solidFill>
                  <a:schemeClr val="tx1"/>
                </a:solidFill>
                <a:latin typeface="Arial" panose="020B0604020202020204" pitchFamily="34" charset="0"/>
                <a:ea typeface="Tahoma" panose="020B0604030504040204" pitchFamily="34" charset="0"/>
                <a:cs typeface="Arial" panose="020B0604020202020204" pitchFamily="34" charset="0"/>
              </a:rPr>
              <a:t>Copy of the paid invoice</a:t>
            </a:r>
          </a:p>
          <a:p>
            <a:pPr marL="800100" lvl="1" indent="-342900">
              <a:buFont typeface="+mj-lt"/>
              <a:buAutoNum type="arabicPeriod"/>
              <a:defRPr/>
            </a:pPr>
            <a:r>
              <a:rPr lang="en-US" sz="1800" dirty="0">
                <a:solidFill>
                  <a:schemeClr val="tx1"/>
                </a:solidFill>
                <a:latin typeface="Arial" panose="020B0604020202020204" pitchFamily="34" charset="0"/>
                <a:ea typeface="Tahoma" panose="020B0604030504040204" pitchFamily="34" charset="0"/>
                <a:cs typeface="Arial" panose="020B0604020202020204" pitchFamily="34" charset="0"/>
              </a:rPr>
              <a:t>Completed</a:t>
            </a:r>
            <a:r>
              <a:rPr lang="en-US" sz="1800" dirty="0">
                <a:latin typeface="Arial" panose="020B0604020202020204" pitchFamily="34" charset="0"/>
                <a:cs typeface="Arial" panose="020B0604020202020204" pitchFamily="34" charset="0"/>
              </a:rPr>
              <a:t> </a:t>
            </a:r>
            <a:r>
              <a:rPr lang="en-US" sz="1800" u="sng" dirty="0">
                <a:latin typeface="Arial" panose="020B0604020202020204" pitchFamily="34" charset="0"/>
                <a:cs typeface="Arial" panose="020B0604020202020204" pitchFamily="34" charset="0"/>
                <a:hlinkClick r:id="rId4"/>
              </a:rPr>
              <a:t>reimbursement voucher</a:t>
            </a:r>
            <a:endParaRPr lang="en-US" sz="1800" dirty="0">
              <a:latin typeface="Arial" panose="020B0604020202020204" pitchFamily="34" charset="0"/>
              <a:cs typeface="Arial" panose="020B0604020202020204" pitchFamily="34" charset="0"/>
            </a:endParaRPr>
          </a:p>
          <a:p>
            <a:pPr marL="800100" lvl="1" indent="-342900">
              <a:buFont typeface="+mj-lt"/>
              <a:buAutoNum type="arabicPeriod"/>
              <a:defRPr/>
            </a:pPr>
            <a:r>
              <a:rPr lang="en-US" sz="1800" dirty="0">
                <a:solidFill>
                  <a:schemeClr val="tx1"/>
                </a:solidFill>
                <a:latin typeface="Arial" panose="020B0604020202020204" pitchFamily="34" charset="0"/>
                <a:ea typeface="Tahoma" panose="020B0604030504040204" pitchFamily="34" charset="0"/>
                <a:cs typeface="Arial" panose="020B0604020202020204" pitchFamily="34" charset="0"/>
              </a:rPr>
              <a:t>W-9 form</a:t>
            </a:r>
          </a:p>
          <a:p>
            <a:pPr marL="914400" lvl="2" indent="0">
              <a:buFont typeface="Arial" panose="020B0604020202020204" pitchFamily="34" charset="0"/>
              <a:buNone/>
              <a:defRPr/>
            </a:pPr>
            <a:endParaRPr lang="en-US" dirty="0">
              <a:solidFill>
                <a:srgbClr val="FF0000"/>
              </a:solidFill>
            </a:endParaRPr>
          </a:p>
        </p:txBody>
      </p:sp>
    </p:spTree>
    <p:extLst>
      <p:ext uri="{BB962C8B-B14F-4D97-AF65-F5344CB8AC3E}">
        <p14:creationId xmlns:p14="http://schemas.microsoft.com/office/powerpoint/2010/main" val="36955277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sz="3600" dirty="0"/>
              <a:t>Contact Information</a:t>
            </a:r>
          </a:p>
        </p:txBody>
      </p:sp>
      <p:sp>
        <p:nvSpPr>
          <p:cNvPr id="7171" name="Content Placeholder 2"/>
          <p:cNvSpPr>
            <a:spLocks noGrp="1"/>
          </p:cNvSpPr>
          <p:nvPr>
            <p:ph sz="half" idx="1"/>
          </p:nvPr>
        </p:nvSpPr>
        <p:spPr>
          <a:xfrm>
            <a:off x="381000" y="2209800"/>
            <a:ext cx="4038600" cy="4146549"/>
          </a:xfrm>
        </p:spPr>
        <p:txBody>
          <a:bodyPr/>
          <a:lstStyle/>
          <a:p>
            <a:pPr eaLnBrk="1" fontAlgn="auto" hangingPunct="1">
              <a:spcAft>
                <a:spcPts val="0"/>
              </a:spcAft>
              <a:buFont typeface="Arial" charset="0"/>
              <a:buNone/>
              <a:defRPr/>
            </a:pPr>
            <a:r>
              <a:rPr lang="en-US" sz="1800" b="1" dirty="0"/>
              <a:t>HCA Interpreter Services Program</a:t>
            </a:r>
          </a:p>
          <a:p>
            <a:pPr eaLnBrk="1" fontAlgn="auto" hangingPunct="1">
              <a:spcAft>
                <a:spcPts val="0"/>
              </a:spcAft>
              <a:buFont typeface="Wingdings" panose="05000000000000000000" pitchFamily="2" charset="2"/>
              <a:buChar char="§"/>
              <a:defRPr/>
            </a:pPr>
            <a:r>
              <a:rPr lang="en-US" sz="1800" dirty="0">
                <a:hlinkClick r:id="rId3"/>
              </a:rPr>
              <a:t>https://www.hca.wa.gov/billers-providers/programs-and-services/interpreter-services</a:t>
            </a:r>
            <a:endParaRPr lang="en-US" sz="1800" dirty="0"/>
          </a:p>
          <a:p>
            <a:pPr eaLnBrk="1" fontAlgn="auto" hangingPunct="1">
              <a:spcAft>
                <a:spcPts val="0"/>
              </a:spcAft>
              <a:buFont typeface="Wingdings" panose="05000000000000000000" pitchFamily="2" charset="2"/>
              <a:buChar char="§"/>
              <a:defRPr/>
            </a:pPr>
            <a:r>
              <a:rPr lang="en-US" sz="1800" dirty="0">
                <a:hlinkClick r:id="rId4"/>
              </a:rPr>
              <a:t>INTERPRETERSVCS@hca.wa.gov</a:t>
            </a:r>
            <a:endParaRPr lang="en-US" sz="1800" dirty="0"/>
          </a:p>
          <a:p>
            <a:pPr algn="ctr" eaLnBrk="1" fontAlgn="auto" hangingPunct="1">
              <a:spcAft>
                <a:spcPts val="0"/>
              </a:spcAft>
              <a:buFont typeface="Arial" charset="0"/>
              <a:buNone/>
              <a:defRPr/>
            </a:pPr>
            <a:endParaRPr lang="en-US" altLang="en-US" sz="1800" dirty="0">
              <a:solidFill>
                <a:schemeClr val="tx1"/>
              </a:solidFill>
            </a:endParaRPr>
          </a:p>
          <a:p>
            <a:pPr algn="ctr" eaLnBrk="1" fontAlgn="auto" hangingPunct="1">
              <a:spcAft>
                <a:spcPts val="0"/>
              </a:spcAft>
              <a:buFont typeface="Arial" charset="0"/>
              <a:buNone/>
              <a:defRPr/>
            </a:pPr>
            <a:endParaRPr lang="en-US" altLang="en-US" sz="1800" dirty="0">
              <a:solidFill>
                <a:schemeClr val="tx1"/>
              </a:solidFill>
            </a:endParaRPr>
          </a:p>
          <a:p>
            <a:pPr algn="ctr" eaLnBrk="1" fontAlgn="auto" hangingPunct="1">
              <a:spcAft>
                <a:spcPts val="0"/>
              </a:spcAft>
              <a:buFont typeface="Arial" charset="0"/>
              <a:buNone/>
              <a:defRPr/>
            </a:pPr>
            <a:endParaRPr lang="en-US" altLang="en-US" sz="1800" dirty="0">
              <a:solidFill>
                <a:schemeClr val="tx1"/>
              </a:solidFill>
            </a:endParaRPr>
          </a:p>
          <a:p>
            <a:pPr algn="ctr" eaLnBrk="1" fontAlgn="auto" hangingPunct="1">
              <a:spcAft>
                <a:spcPts val="0"/>
              </a:spcAft>
              <a:buFont typeface="Arial" charset="0"/>
              <a:buNone/>
              <a:defRPr/>
            </a:pPr>
            <a:endParaRPr lang="en-US" altLang="en-US" sz="1800" dirty="0">
              <a:solidFill>
                <a:schemeClr val="tx1"/>
              </a:solidFill>
            </a:endParaRPr>
          </a:p>
          <a:p>
            <a:pPr eaLnBrk="1" fontAlgn="auto" hangingPunct="1">
              <a:spcAft>
                <a:spcPts val="0"/>
              </a:spcAft>
              <a:buFont typeface="Arial" charset="0"/>
              <a:buNone/>
              <a:defRPr/>
            </a:pPr>
            <a:r>
              <a:rPr lang="en-US" altLang="en-US" sz="1800" dirty="0">
                <a:solidFill>
                  <a:schemeClr val="tx1"/>
                </a:solidFill>
              </a:rPr>
              <a:t>Kathy Templet, Program Specialist</a:t>
            </a:r>
          </a:p>
          <a:p>
            <a:pPr eaLnBrk="1" hangingPunct="1">
              <a:buFont typeface="Arial" panose="020B0604020202020204" pitchFamily="34" charset="0"/>
              <a:buNone/>
            </a:pPr>
            <a:r>
              <a:rPr lang="en-US" altLang="en-US" sz="1800" dirty="0">
                <a:solidFill>
                  <a:schemeClr val="tx1"/>
                </a:solidFill>
                <a:hlinkClick r:id="rId5"/>
              </a:rPr>
              <a:t>Katherine.templet@hca.wa.gov</a:t>
            </a:r>
            <a:endParaRPr lang="en-US" altLang="en-US" sz="1800" dirty="0">
              <a:solidFill>
                <a:schemeClr val="tx1"/>
              </a:solidFill>
            </a:endParaRPr>
          </a:p>
          <a:p>
            <a:pPr eaLnBrk="1" hangingPunct="1">
              <a:buFont typeface="Arial" panose="020B0604020202020204" pitchFamily="34" charset="0"/>
              <a:buNone/>
            </a:pPr>
            <a:r>
              <a:rPr lang="en-US" altLang="en-US" sz="1800" dirty="0">
                <a:solidFill>
                  <a:srgbClr val="10253F"/>
                </a:solidFill>
              </a:rPr>
              <a:t>(360)725-0769</a:t>
            </a:r>
          </a:p>
          <a:p>
            <a:pPr eaLnBrk="1" hangingPunct="1">
              <a:buFont typeface="Arial" panose="020B0604020202020204" pitchFamily="34" charset="0"/>
              <a:buNone/>
            </a:pPr>
            <a:endParaRPr lang="en-US" altLang="en-US" sz="1800" dirty="0">
              <a:solidFill>
                <a:schemeClr val="tx1"/>
              </a:solidFill>
            </a:endParaRPr>
          </a:p>
        </p:txBody>
      </p:sp>
      <p:sp>
        <p:nvSpPr>
          <p:cNvPr id="4" name="Slide Number Placeholder 3"/>
          <p:cNvSpPr>
            <a:spLocks noGrp="1"/>
          </p:cNvSpPr>
          <p:nvPr>
            <p:ph type="sldNum" sz="quarter" idx="10"/>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2483CD4-6735-441A-8BA9-8FFECE3175D5}" type="slidenum">
              <a:rPr lang="en-US" altLang="en-US">
                <a:solidFill>
                  <a:srgbClr val="8D8D8D"/>
                </a:solidFill>
                <a:latin typeface="Lucida Sans Unicode" panose="020B0602030504020204" pitchFamily="34" charset="0"/>
              </a:rPr>
              <a:pPr eaLnBrk="1" hangingPunct="1"/>
              <a:t>11</a:t>
            </a:fld>
            <a:endParaRPr lang="en-US" altLang="en-US" dirty="0">
              <a:solidFill>
                <a:srgbClr val="8D8D8D"/>
              </a:solidFill>
              <a:latin typeface="Lucida Sans Unicode" panose="020B0602030504020204" pitchFamily="34" charset="0"/>
            </a:endParaRPr>
          </a:p>
        </p:txBody>
      </p:sp>
      <p:sp>
        <p:nvSpPr>
          <p:cNvPr id="6" name="TextBox 5"/>
          <p:cNvSpPr txBox="1"/>
          <p:nvPr/>
        </p:nvSpPr>
        <p:spPr>
          <a:xfrm>
            <a:off x="4267200" y="2209800"/>
            <a:ext cx="4876800" cy="4191917"/>
          </a:xfrm>
          <a:prstGeom prst="rect">
            <a:avLst/>
          </a:prstGeom>
          <a:noFill/>
        </p:spPr>
        <p:txBody>
          <a:bodyPr wrap="square" rtlCol="0">
            <a:spAutoFit/>
          </a:bodyPr>
          <a:lstStyle/>
          <a:p>
            <a:pPr eaLnBrk="1" fontAlgn="auto" hangingPunct="1">
              <a:spcAft>
                <a:spcPts val="0"/>
              </a:spcAft>
              <a:defRPr/>
            </a:pPr>
            <a:r>
              <a:rPr lang="en-US" b="1" dirty="0"/>
              <a:t>Universal Language Service</a:t>
            </a:r>
          </a:p>
          <a:p>
            <a:pPr marL="285750" indent="-285750" eaLnBrk="1" fontAlgn="auto" hangingPunct="1">
              <a:spcAft>
                <a:spcPts val="0"/>
              </a:spcAft>
              <a:buFont typeface="Wingdings" panose="05000000000000000000" pitchFamily="2" charset="2"/>
              <a:buChar char="§"/>
              <a:defRPr/>
            </a:pPr>
            <a:r>
              <a:rPr lang="en-US" dirty="0">
                <a:hlinkClick r:id="rId6"/>
              </a:rPr>
              <a:t>https://hcauniversal.com/</a:t>
            </a:r>
            <a:endParaRPr lang="en-US" dirty="0"/>
          </a:p>
          <a:p>
            <a:pPr marL="285750" indent="-285750" eaLnBrk="1" fontAlgn="auto" hangingPunct="1">
              <a:spcAft>
                <a:spcPts val="0"/>
              </a:spcAft>
              <a:buFont typeface="Wingdings" panose="05000000000000000000" pitchFamily="2" charset="2"/>
              <a:buChar char="§"/>
              <a:defRPr/>
            </a:pPr>
            <a:r>
              <a:rPr lang="en-US" dirty="0">
                <a:hlinkClick r:id="rId7"/>
              </a:rPr>
              <a:t>accounts@ulsonline.net</a:t>
            </a:r>
            <a:endParaRPr lang="en-US" dirty="0"/>
          </a:p>
          <a:p>
            <a:pPr marL="285750" indent="-285750" eaLnBrk="1" fontAlgn="auto" hangingPunct="1">
              <a:spcAft>
                <a:spcPts val="0"/>
              </a:spcAft>
              <a:buFont typeface="Wingdings" panose="05000000000000000000" pitchFamily="2" charset="2"/>
              <a:buChar char="§"/>
              <a:defRPr/>
            </a:pPr>
            <a:r>
              <a:rPr lang="en-US" dirty="0">
                <a:solidFill>
                  <a:srgbClr val="10253F"/>
                </a:solidFill>
              </a:rPr>
              <a:t>1 (888) 462-0500</a:t>
            </a:r>
          </a:p>
          <a:p>
            <a:pPr marL="342900" indent="-342900" fontAlgn="auto">
              <a:spcBef>
                <a:spcPct val="20000"/>
              </a:spcBef>
              <a:spcAft>
                <a:spcPts val="0"/>
              </a:spcAft>
              <a:buFont typeface="Arial" panose="020B0604020202020204" pitchFamily="34" charset="0"/>
              <a:buChar char="•"/>
              <a:defRPr/>
            </a:pPr>
            <a:endParaRPr lang="en-US" dirty="0">
              <a:solidFill>
                <a:schemeClr val="tx2">
                  <a:lumMod val="50000"/>
                </a:schemeClr>
              </a:solidFill>
              <a:latin typeface="Calibri" panose="020F0502020204030204" pitchFamily="34" charset="0"/>
              <a:cs typeface="Tahoma" pitchFamily="34" charset="0"/>
            </a:endParaRPr>
          </a:p>
          <a:p>
            <a:pPr marL="342900" indent="-342900">
              <a:spcBef>
                <a:spcPct val="20000"/>
              </a:spcBef>
            </a:pPr>
            <a:endParaRPr lang="en-US" altLang="en-US" dirty="0">
              <a:latin typeface="Calibri" panose="020F0502020204030204" pitchFamily="34" charset="0"/>
              <a:cs typeface="Tahoma" pitchFamily="34" charset="0"/>
            </a:endParaRPr>
          </a:p>
          <a:p>
            <a:pPr marL="342900" indent="-342900">
              <a:spcBef>
                <a:spcPct val="20000"/>
              </a:spcBef>
            </a:pPr>
            <a:endParaRPr lang="en-US" altLang="en-US" dirty="0">
              <a:latin typeface="Calibri" panose="020F0502020204030204" pitchFamily="34" charset="0"/>
              <a:cs typeface="Tahoma" pitchFamily="34" charset="0"/>
            </a:endParaRPr>
          </a:p>
          <a:p>
            <a:pPr marL="342900" indent="-342900">
              <a:spcBef>
                <a:spcPct val="20000"/>
              </a:spcBef>
            </a:pPr>
            <a:endParaRPr lang="en-US" altLang="en-US" dirty="0">
              <a:latin typeface="Calibri" panose="020F0502020204030204" pitchFamily="34" charset="0"/>
              <a:cs typeface="Tahoma" pitchFamily="34" charset="0"/>
            </a:endParaRPr>
          </a:p>
          <a:p>
            <a:pPr marL="342900" indent="-342900">
              <a:spcBef>
                <a:spcPct val="20000"/>
              </a:spcBef>
            </a:pPr>
            <a:endParaRPr lang="en-US" altLang="en-US" dirty="0">
              <a:latin typeface="Calibri" panose="020F0502020204030204" pitchFamily="34" charset="0"/>
              <a:cs typeface="Tahoma" pitchFamily="34" charset="0"/>
            </a:endParaRPr>
          </a:p>
          <a:p>
            <a:pPr marL="342900" indent="-342900">
              <a:spcBef>
                <a:spcPct val="20000"/>
              </a:spcBef>
            </a:pPr>
            <a:r>
              <a:rPr lang="en-US" altLang="en-US" dirty="0">
                <a:latin typeface="Calibri" panose="020F0502020204030204" pitchFamily="34" charset="0"/>
                <a:cs typeface="Tahoma" pitchFamily="34" charset="0"/>
              </a:rPr>
              <a:t>Destiney Hodge, Program Specialist</a:t>
            </a:r>
          </a:p>
          <a:p>
            <a:pPr marL="342900" indent="-342900">
              <a:spcBef>
                <a:spcPct val="20000"/>
              </a:spcBef>
            </a:pPr>
            <a:r>
              <a:rPr lang="en-US" altLang="en-US" dirty="0">
                <a:latin typeface="Calibri" panose="020F0502020204030204" pitchFamily="34" charset="0"/>
                <a:cs typeface="Tahoma" pitchFamily="34" charset="0"/>
                <a:hlinkClick r:id="rId8"/>
              </a:rPr>
              <a:t>Destiney.hodge@hca.wa.gov</a:t>
            </a:r>
            <a:endParaRPr lang="en-US" altLang="en-US" dirty="0">
              <a:latin typeface="Calibri" panose="020F0502020204030204" pitchFamily="34" charset="0"/>
              <a:cs typeface="Tahoma" pitchFamily="34" charset="0"/>
            </a:endParaRPr>
          </a:p>
          <a:p>
            <a:pPr marL="342900" indent="-342900">
              <a:spcBef>
                <a:spcPct val="20000"/>
              </a:spcBef>
            </a:pPr>
            <a:r>
              <a:rPr lang="en-US" altLang="en-US" dirty="0">
                <a:latin typeface="Calibri" panose="020F0502020204030204" pitchFamily="34" charset="0"/>
                <a:cs typeface="Tahoma" pitchFamily="34" charset="0"/>
              </a:rPr>
              <a:t>360-725-1258</a:t>
            </a:r>
          </a:p>
          <a:p>
            <a:pPr marL="342900" indent="-342900" fontAlgn="auto">
              <a:spcBef>
                <a:spcPct val="20000"/>
              </a:spcBef>
              <a:spcAft>
                <a:spcPts val="0"/>
              </a:spcAft>
              <a:defRPr/>
            </a:pPr>
            <a:endParaRPr lang="en-US" dirty="0">
              <a:solidFill>
                <a:schemeClr val="tx2">
                  <a:lumMod val="50000"/>
                </a:schemeClr>
              </a:solidFill>
              <a:latin typeface="Calibri" panose="020F0502020204030204" pitchFamily="34" charset="0"/>
              <a:cs typeface="Tahoma" pitchFamily="34" charset="0"/>
            </a:endParaRPr>
          </a:p>
        </p:txBody>
      </p:sp>
      <p:sp>
        <p:nvSpPr>
          <p:cNvPr id="7" name="Title 1"/>
          <p:cNvSpPr txBox="1">
            <a:spLocks/>
          </p:cNvSpPr>
          <p:nvPr/>
        </p:nvSpPr>
        <p:spPr>
          <a:xfrm>
            <a:off x="457200" y="4114800"/>
            <a:ext cx="8229600" cy="762000"/>
          </a:xfrm>
          <a:prstGeom prst="rect">
            <a:avLst/>
          </a:prstGeom>
          <a:effectLst>
            <a:glow rad="139700">
              <a:schemeClr val="accent1">
                <a:satMod val="175000"/>
                <a:alpha val="40000"/>
              </a:schemeClr>
            </a:glow>
            <a:outerShdw blurRad="40000" dist="20000" dir="5400000" rotWithShape="0">
              <a:srgbClr val="000000">
                <a:alpha val="38000"/>
              </a:srgbClr>
            </a:outerShdw>
          </a:effectLst>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rmAutofit/>
          </a:bodyPr>
          <a:lstStyle>
            <a:lvl1pPr algn="ctr" rtl="0" eaLnBrk="0" fontAlgn="base" hangingPunct="0">
              <a:spcBef>
                <a:spcPct val="0"/>
              </a:spcBef>
              <a:spcAft>
                <a:spcPct val="0"/>
              </a:spcAft>
              <a:defRPr sz="4000" kern="1200" spc="-50">
                <a:solidFill>
                  <a:schemeClr val="tx2"/>
                </a:solidFill>
                <a:latin typeface="Tahoma" panose="020B0604030504040204" pitchFamily="34" charset="0"/>
                <a:ea typeface="Tahoma" panose="020B0604030504040204" pitchFamily="34" charset="0"/>
                <a:cs typeface="Tahoma" pitchFamily="34" charset="0"/>
              </a:defRPr>
            </a:lvl1pPr>
            <a:lvl2pPr algn="ctr" rtl="0" eaLnBrk="0" fontAlgn="base" hangingPunct="0">
              <a:spcBef>
                <a:spcPct val="0"/>
              </a:spcBef>
              <a:spcAft>
                <a:spcPct val="0"/>
              </a:spcAft>
              <a:defRPr sz="4000">
                <a:solidFill>
                  <a:schemeClr val="tx2"/>
                </a:solidFill>
                <a:latin typeface="Tahoma" pitchFamily="34" charset="0"/>
                <a:cs typeface="Tahoma" pitchFamily="34" charset="0"/>
              </a:defRPr>
            </a:lvl2pPr>
            <a:lvl3pPr algn="ctr" rtl="0" eaLnBrk="0" fontAlgn="base" hangingPunct="0">
              <a:spcBef>
                <a:spcPct val="0"/>
              </a:spcBef>
              <a:spcAft>
                <a:spcPct val="0"/>
              </a:spcAft>
              <a:defRPr sz="4000">
                <a:solidFill>
                  <a:schemeClr val="tx2"/>
                </a:solidFill>
                <a:latin typeface="Tahoma" pitchFamily="34" charset="0"/>
                <a:cs typeface="Tahoma" pitchFamily="34" charset="0"/>
              </a:defRPr>
            </a:lvl3pPr>
            <a:lvl4pPr algn="ctr" rtl="0" eaLnBrk="0" fontAlgn="base" hangingPunct="0">
              <a:spcBef>
                <a:spcPct val="0"/>
              </a:spcBef>
              <a:spcAft>
                <a:spcPct val="0"/>
              </a:spcAft>
              <a:defRPr sz="4000">
                <a:solidFill>
                  <a:schemeClr val="tx2"/>
                </a:solidFill>
                <a:latin typeface="Tahoma" pitchFamily="34" charset="0"/>
                <a:cs typeface="Tahoma" pitchFamily="34" charset="0"/>
              </a:defRPr>
            </a:lvl4pPr>
            <a:lvl5pPr algn="ctr" rtl="0" eaLnBrk="0" fontAlgn="base" hangingPunct="0">
              <a:spcBef>
                <a:spcPct val="0"/>
              </a:spcBef>
              <a:spcAft>
                <a:spcPct val="0"/>
              </a:spcAft>
              <a:defRPr sz="4000">
                <a:solidFill>
                  <a:schemeClr val="tx2"/>
                </a:solidFill>
                <a:latin typeface="Tahoma" pitchFamily="34" charset="0"/>
                <a:cs typeface="Tahoma" pitchFamily="34" charset="0"/>
              </a:defRPr>
            </a:lvl5pPr>
            <a:lvl6pPr marL="457200" algn="ctr" rtl="0" fontAlgn="base">
              <a:spcBef>
                <a:spcPct val="0"/>
              </a:spcBef>
              <a:spcAft>
                <a:spcPct val="0"/>
              </a:spcAft>
              <a:defRPr sz="4400">
                <a:solidFill>
                  <a:srgbClr val="254061"/>
                </a:solidFill>
                <a:latin typeface="Calibri" pitchFamily="34" charset="0"/>
              </a:defRPr>
            </a:lvl6pPr>
            <a:lvl7pPr marL="914400" algn="ctr" rtl="0" fontAlgn="base">
              <a:spcBef>
                <a:spcPct val="0"/>
              </a:spcBef>
              <a:spcAft>
                <a:spcPct val="0"/>
              </a:spcAft>
              <a:defRPr sz="4400">
                <a:solidFill>
                  <a:srgbClr val="254061"/>
                </a:solidFill>
                <a:latin typeface="Calibri" pitchFamily="34" charset="0"/>
              </a:defRPr>
            </a:lvl7pPr>
            <a:lvl8pPr marL="1371600" algn="ctr" rtl="0" fontAlgn="base">
              <a:spcBef>
                <a:spcPct val="0"/>
              </a:spcBef>
              <a:spcAft>
                <a:spcPct val="0"/>
              </a:spcAft>
              <a:defRPr sz="4400">
                <a:solidFill>
                  <a:srgbClr val="254061"/>
                </a:solidFill>
                <a:latin typeface="Calibri" pitchFamily="34" charset="0"/>
              </a:defRPr>
            </a:lvl8pPr>
            <a:lvl9pPr marL="1828800" algn="ctr" rtl="0" fontAlgn="base">
              <a:spcBef>
                <a:spcPct val="0"/>
              </a:spcBef>
              <a:spcAft>
                <a:spcPct val="0"/>
              </a:spcAft>
              <a:defRPr sz="4400">
                <a:solidFill>
                  <a:srgbClr val="254061"/>
                </a:solidFill>
                <a:latin typeface="Calibri" pitchFamily="34" charset="0"/>
              </a:defRPr>
            </a:lvl9pPr>
          </a:lstStyle>
          <a:p>
            <a:pPr eaLnBrk="1" fontAlgn="auto" hangingPunct="1">
              <a:spcAft>
                <a:spcPts val="0"/>
              </a:spcAft>
              <a:defRPr/>
            </a:pPr>
            <a:r>
              <a:rPr lang="en-US" sz="3200" dirty="0"/>
              <a:t>HCA Program Staff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E664F-4470-4079-877A-319DB2E67B74}"/>
              </a:ext>
            </a:extLst>
          </p:cNvPr>
          <p:cNvSpPr>
            <a:spLocks noGrp="1"/>
          </p:cNvSpPr>
          <p:nvPr>
            <p:ph type="title"/>
          </p:nvPr>
        </p:nvSpPr>
        <p:spPr/>
        <p:txBody>
          <a:bodyPr>
            <a:normAutofit fontScale="90000"/>
          </a:bodyPr>
          <a:lstStyle/>
          <a:p>
            <a:r>
              <a:rPr lang="en-US" dirty="0"/>
              <a:t>HCA Reimbursement Policy for Spoken Language Access Providers (LAP)</a:t>
            </a:r>
          </a:p>
        </p:txBody>
      </p:sp>
      <p:sp>
        <p:nvSpPr>
          <p:cNvPr id="3" name="Content Placeholder 2">
            <a:extLst>
              <a:ext uri="{FF2B5EF4-FFF2-40B4-BE49-F238E27FC236}">
                <a16:creationId xmlns:a16="http://schemas.microsoft.com/office/drawing/2014/main" id="{0F4F45D4-8A35-4D8C-9165-EBE84F32D778}"/>
              </a:ext>
            </a:extLst>
          </p:cNvPr>
          <p:cNvSpPr>
            <a:spLocks noGrp="1"/>
          </p:cNvSpPr>
          <p:nvPr>
            <p:ph idx="1"/>
          </p:nvPr>
        </p:nvSpPr>
        <p:spPr>
          <a:xfrm>
            <a:off x="457200" y="2667000"/>
            <a:ext cx="8229600" cy="3810000"/>
          </a:xfrm>
        </p:spPr>
        <p:txBody>
          <a:bodyPr/>
          <a:lstStyle/>
          <a:p>
            <a:pPr marL="0" indent="0">
              <a:buNone/>
            </a:pPr>
            <a:r>
              <a:rPr lang="en-US" sz="2600" dirty="0"/>
              <a:t>The Health Care Authority (HCA) will provide reimbursement for spoken LAP requests for integrated manage care (IMC), behavioral health (BH), and substance use disorder (SUD) services if Universal Language Service (ULS) is unable to fill a job. Reimbursement will be paid at the current Collective Bargaining Agreement (CBA) rate.</a:t>
            </a:r>
          </a:p>
        </p:txBody>
      </p:sp>
      <p:sp>
        <p:nvSpPr>
          <p:cNvPr id="4" name="Slide Number Placeholder 3">
            <a:extLst>
              <a:ext uri="{FF2B5EF4-FFF2-40B4-BE49-F238E27FC236}">
                <a16:creationId xmlns:a16="http://schemas.microsoft.com/office/drawing/2014/main" id="{1F7313D5-8443-4731-8D7F-69F5CA7D2D5C}"/>
              </a:ext>
            </a:extLst>
          </p:cNvPr>
          <p:cNvSpPr>
            <a:spLocks noGrp="1"/>
          </p:cNvSpPr>
          <p:nvPr>
            <p:ph type="sldNum" sz="quarter" idx="10"/>
          </p:nvPr>
        </p:nvSpPr>
        <p:spPr/>
        <p:txBody>
          <a:bodyPr/>
          <a:lstStyle/>
          <a:p>
            <a:fld id="{A147D318-97CD-48EE-A025-5784E0F3C3BA}" type="slidenum">
              <a:rPr lang="en-US" altLang="en-US" smtClean="0"/>
              <a:pPr/>
              <a:t>2</a:t>
            </a:fld>
            <a:endParaRPr lang="en-US" altLang="en-US"/>
          </a:p>
        </p:txBody>
      </p:sp>
    </p:spTree>
    <p:extLst>
      <p:ext uri="{BB962C8B-B14F-4D97-AF65-F5344CB8AC3E}">
        <p14:creationId xmlns:p14="http://schemas.microsoft.com/office/powerpoint/2010/main" val="16328080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sz="3600" dirty="0"/>
              <a:t>Reimbursement Training Objectives</a:t>
            </a:r>
          </a:p>
        </p:txBody>
      </p:sp>
      <p:sp>
        <p:nvSpPr>
          <p:cNvPr id="4" name="Slide Number Placeholder 3"/>
          <p:cNvSpPr>
            <a:spLocks noGrp="1"/>
          </p:cNvSpPr>
          <p:nvPr>
            <p:ph type="sldNum" sz="quarter" idx="10"/>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533D3E7-4393-45F8-AA3A-16A7CEC56B7D}" type="slidenum">
              <a:rPr lang="en-US" altLang="en-US">
                <a:solidFill>
                  <a:srgbClr val="8D8D8D"/>
                </a:solidFill>
                <a:latin typeface="Lucida Sans Unicode" panose="020B0602030504020204" pitchFamily="34" charset="0"/>
              </a:rPr>
              <a:pPr eaLnBrk="1" hangingPunct="1"/>
              <a:t>3</a:t>
            </a:fld>
            <a:endParaRPr lang="en-US" altLang="en-US" dirty="0">
              <a:solidFill>
                <a:srgbClr val="8D8D8D"/>
              </a:solidFill>
              <a:latin typeface="Lucida Sans Unicode" panose="020B0602030504020204" pitchFamily="34" charset="0"/>
            </a:endParaRPr>
          </a:p>
        </p:txBody>
      </p:sp>
      <p:sp>
        <p:nvSpPr>
          <p:cNvPr id="5" name="Content Placeholder 2"/>
          <p:cNvSpPr txBox="1">
            <a:spLocks/>
          </p:cNvSpPr>
          <p:nvPr/>
        </p:nvSpPr>
        <p:spPr bwMode="auto">
          <a:xfrm>
            <a:off x="457200" y="2743200"/>
            <a:ext cx="8458200" cy="3200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anose="020B0604020202020204" pitchFamily="34" charset="0"/>
              <a:buChar char="•"/>
              <a:defRPr sz="2800" kern="1200">
                <a:solidFill>
                  <a:schemeClr val="tx2">
                    <a:lumMod val="50000"/>
                  </a:schemeClr>
                </a:solidFill>
                <a:latin typeface="Calibri" panose="020F0502020204030204" pitchFamily="34" charset="0"/>
                <a:ea typeface="+mn-ea"/>
                <a:cs typeface="Tahoma" pitchFamily="34" charset="0"/>
              </a:defRPr>
            </a:lvl1pPr>
            <a:lvl2pPr marL="742950" indent="-285750" algn="l" rtl="0" eaLnBrk="0" fontAlgn="base" hangingPunct="0">
              <a:spcBef>
                <a:spcPct val="20000"/>
              </a:spcBef>
              <a:spcAft>
                <a:spcPct val="0"/>
              </a:spcAft>
              <a:buFont typeface="Arial" panose="020B0604020202020204" pitchFamily="34" charset="0"/>
              <a:buChar char="–"/>
              <a:defRPr sz="2400" kern="1200">
                <a:solidFill>
                  <a:schemeClr val="tx2">
                    <a:lumMod val="50000"/>
                  </a:schemeClr>
                </a:solidFill>
                <a:latin typeface="Calibri" panose="020F0502020204030204" pitchFamily="34" charset="0"/>
                <a:ea typeface="+mn-ea"/>
                <a:cs typeface="Tahoma"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000" kern="1200">
                <a:solidFill>
                  <a:schemeClr val="tx2">
                    <a:lumMod val="50000"/>
                  </a:schemeClr>
                </a:solidFill>
                <a:latin typeface="Calibri" panose="020F0502020204030204" pitchFamily="34" charset="0"/>
                <a:ea typeface="+mn-ea"/>
                <a:cs typeface="Tahoma" pitchFamily="34" charset="0"/>
              </a:defRPr>
            </a:lvl3pPr>
            <a:lvl4pPr marL="1600200" indent="-228600" algn="l" rtl="0" eaLnBrk="0" fontAlgn="base" hangingPunct="0">
              <a:spcBef>
                <a:spcPct val="20000"/>
              </a:spcBef>
              <a:spcAft>
                <a:spcPct val="0"/>
              </a:spcAft>
              <a:buFont typeface="Arial" panose="020B0604020202020204" pitchFamily="34" charset="0"/>
              <a:buChar char="–"/>
              <a:defRPr kern="1200">
                <a:solidFill>
                  <a:schemeClr val="tx2">
                    <a:lumMod val="50000"/>
                  </a:schemeClr>
                </a:solidFill>
                <a:latin typeface="Calibri" panose="020F0502020204030204" pitchFamily="34" charset="0"/>
                <a:ea typeface="+mn-ea"/>
                <a:cs typeface="Tahoma" pitchFamily="34" charset="0"/>
              </a:defRPr>
            </a:lvl4pPr>
            <a:lvl5pPr marL="2057400" indent="-228600" algn="l" rtl="0" eaLnBrk="0" fontAlgn="base" hangingPunct="0">
              <a:spcBef>
                <a:spcPct val="20000"/>
              </a:spcBef>
              <a:spcAft>
                <a:spcPct val="0"/>
              </a:spcAft>
              <a:buFont typeface="Arial" panose="020B0604020202020204" pitchFamily="34" charset="0"/>
              <a:buChar char="»"/>
              <a:defRPr kern="1200">
                <a:solidFill>
                  <a:schemeClr val="tx2">
                    <a:lumMod val="50000"/>
                  </a:schemeClr>
                </a:solidFill>
                <a:latin typeface="Calibri" panose="020F0502020204030204" pitchFamily="34" charset="0"/>
                <a:ea typeface="+mn-ea"/>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altLang="en-US" b="1" dirty="0">
                <a:solidFill>
                  <a:schemeClr val="tx1"/>
                </a:solidFill>
                <a:latin typeface="Arial" panose="020B0604020202020204" pitchFamily="34" charset="0"/>
                <a:cs typeface="Arial" panose="020B0604020202020204" pitchFamily="34" charset="0"/>
              </a:rPr>
              <a:t>Objectives:</a:t>
            </a:r>
          </a:p>
          <a:p>
            <a:pPr>
              <a:lnSpc>
                <a:spcPct val="150000"/>
              </a:lnSpc>
              <a:buFont typeface="Wingdings" panose="05000000000000000000" pitchFamily="2" charset="2"/>
              <a:buChar char="§"/>
            </a:pPr>
            <a:r>
              <a:rPr lang="en-US" altLang="en-US" sz="2000" dirty="0">
                <a:solidFill>
                  <a:schemeClr val="tx1"/>
                </a:solidFill>
                <a:latin typeface="Arial" panose="020B0604020202020204" pitchFamily="34" charset="0"/>
                <a:cs typeface="Arial" panose="020B0604020202020204" pitchFamily="34" charset="0"/>
              </a:rPr>
              <a:t>Identify what requests are eligible for reimbursement?</a:t>
            </a:r>
          </a:p>
          <a:p>
            <a:pPr>
              <a:lnSpc>
                <a:spcPct val="150000"/>
              </a:lnSpc>
              <a:buFont typeface="Wingdings" panose="05000000000000000000" pitchFamily="2" charset="2"/>
              <a:buChar char="§"/>
            </a:pPr>
            <a:r>
              <a:rPr lang="en-US" altLang="en-US" sz="2000" dirty="0">
                <a:solidFill>
                  <a:schemeClr val="tx1"/>
                </a:solidFill>
                <a:latin typeface="Arial" panose="020B0604020202020204" pitchFamily="34" charset="0"/>
                <a:cs typeface="Arial" panose="020B0604020202020204" pitchFamily="34" charset="0"/>
              </a:rPr>
              <a:t>Identify what requests are not eligible for reimbursement?</a:t>
            </a:r>
          </a:p>
          <a:p>
            <a:pPr>
              <a:lnSpc>
                <a:spcPct val="150000"/>
              </a:lnSpc>
              <a:buFont typeface="Wingdings" panose="05000000000000000000" pitchFamily="2" charset="2"/>
              <a:buChar char="§"/>
            </a:pPr>
            <a:r>
              <a:rPr lang="en-US" altLang="en-US" sz="2000" dirty="0">
                <a:solidFill>
                  <a:schemeClr val="tx1"/>
                </a:solidFill>
                <a:latin typeface="Arial" panose="020B0604020202020204" pitchFamily="34" charset="0"/>
                <a:cs typeface="Arial" panose="020B0604020202020204" pitchFamily="34" charset="0"/>
              </a:rPr>
              <a:t>Determine reimbursement rate to requester for services</a:t>
            </a:r>
          </a:p>
          <a:p>
            <a:pPr>
              <a:lnSpc>
                <a:spcPct val="150000"/>
              </a:lnSpc>
              <a:buFont typeface="Wingdings" panose="05000000000000000000" pitchFamily="2" charset="2"/>
              <a:buChar char="§"/>
            </a:pPr>
            <a:r>
              <a:rPr lang="en-US" altLang="en-US" sz="2000" dirty="0">
                <a:solidFill>
                  <a:schemeClr val="tx1"/>
                </a:solidFill>
                <a:latin typeface="Arial" panose="020B0604020202020204" pitchFamily="34" charset="0"/>
                <a:cs typeface="Arial" panose="020B0604020202020204" pitchFamily="34" charset="0"/>
              </a:rPr>
              <a:t>How to cancel a request</a:t>
            </a:r>
          </a:p>
          <a:p>
            <a:pPr>
              <a:lnSpc>
                <a:spcPct val="150000"/>
              </a:lnSpc>
              <a:buFont typeface="Wingdings" panose="05000000000000000000" pitchFamily="2" charset="2"/>
              <a:buChar char="§"/>
            </a:pPr>
            <a:r>
              <a:rPr lang="en-US" altLang="en-US" sz="2000" dirty="0">
                <a:solidFill>
                  <a:schemeClr val="tx1"/>
                </a:solidFill>
                <a:latin typeface="Arial" panose="020B0604020202020204" pitchFamily="34" charset="0"/>
                <a:cs typeface="Arial" panose="020B0604020202020204" pitchFamily="34" charset="0"/>
              </a:rPr>
              <a:t>How to request reimbursement</a:t>
            </a:r>
          </a:p>
          <a:p>
            <a:pPr>
              <a:lnSpc>
                <a:spcPct val="150000"/>
              </a:lnSpc>
            </a:pPr>
            <a:endParaRPr lang="en-US" altLang="en-US" sz="2000" dirty="0"/>
          </a:p>
          <a:p>
            <a:endParaRPr lang="en-US" altLang="en-US" sz="1200" dirty="0"/>
          </a:p>
          <a:p>
            <a:endParaRPr lang="en-US" alt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600" dirty="0"/>
              <a:t>Provider Responsibility</a:t>
            </a:r>
          </a:p>
        </p:txBody>
      </p:sp>
      <p:sp>
        <p:nvSpPr>
          <p:cNvPr id="4" name="Content Placeholder 3"/>
          <p:cNvSpPr>
            <a:spLocks noGrp="1"/>
          </p:cNvSpPr>
          <p:nvPr>
            <p:ph idx="1"/>
          </p:nvPr>
        </p:nvSpPr>
        <p:spPr>
          <a:xfrm>
            <a:off x="457200" y="2286000"/>
            <a:ext cx="8229600" cy="4070350"/>
          </a:xfrm>
        </p:spPr>
        <p:txBody>
          <a:bodyPr/>
          <a:lstStyle/>
          <a:p>
            <a:pPr>
              <a:buFont typeface="Wingdings" panose="05000000000000000000" pitchFamily="2" charset="2"/>
              <a:buChar char="§"/>
            </a:pPr>
            <a:r>
              <a:rPr lang="en-US" sz="2000" dirty="0">
                <a:solidFill>
                  <a:schemeClr val="tx1"/>
                </a:solidFill>
                <a:latin typeface="Arial" panose="020B0604020202020204" pitchFamily="34" charset="0"/>
                <a:cs typeface="Arial" panose="020B0604020202020204" pitchFamily="34" charset="0"/>
              </a:rPr>
              <a:t>According to </a:t>
            </a:r>
            <a:r>
              <a:rPr lang="en-US" sz="2000" u="sng" dirty="0">
                <a:solidFill>
                  <a:schemeClr val="tx1"/>
                </a:solidFill>
                <a:latin typeface="Arial" panose="020B0604020202020204" pitchFamily="34" charset="0"/>
                <a:cs typeface="Arial" panose="020B0604020202020204" pitchFamily="34" charset="0"/>
                <a:hlinkClick r:id="rId3"/>
              </a:rPr>
              <a:t>Title VI of the Civil Rights Acts of 1964</a:t>
            </a:r>
            <a:r>
              <a:rPr lang="en-US" sz="2000" dirty="0">
                <a:solidFill>
                  <a:schemeClr val="tx1"/>
                </a:solidFill>
                <a:latin typeface="Arial" panose="020B0604020202020204" pitchFamily="34" charset="0"/>
                <a:cs typeface="Arial" panose="020B0604020202020204" pitchFamily="34" charset="0"/>
              </a:rPr>
              <a:t> and the </a:t>
            </a:r>
            <a:r>
              <a:rPr lang="en-US" sz="2000" u="sng" dirty="0">
                <a:solidFill>
                  <a:schemeClr val="tx1"/>
                </a:solidFill>
                <a:latin typeface="Arial" panose="020B0604020202020204" pitchFamily="34" charset="0"/>
                <a:cs typeface="Arial" panose="020B0604020202020204" pitchFamily="34" charset="0"/>
                <a:hlinkClick r:id="rId4"/>
              </a:rPr>
              <a:t>Americans with Disabilities Act (ADA)</a:t>
            </a:r>
            <a:r>
              <a:rPr lang="en-US" sz="2000" dirty="0">
                <a:solidFill>
                  <a:schemeClr val="tx1"/>
                </a:solidFill>
                <a:latin typeface="Arial" panose="020B0604020202020204" pitchFamily="34" charset="0"/>
                <a:cs typeface="Arial" panose="020B0604020202020204" pitchFamily="34" charset="0"/>
              </a:rPr>
              <a:t>, providers are required to assure language access. HCA supports you in this effort by offering interpreter services through our contractor Universal Language.</a:t>
            </a:r>
          </a:p>
          <a:p>
            <a:pPr marL="0" indent="0">
              <a:buNone/>
            </a:pPr>
            <a:endParaRPr lang="en-US" sz="2000" dirty="0">
              <a:solidFill>
                <a:schemeClr val="tx1"/>
              </a:solidFill>
              <a:latin typeface="Arial" panose="020B0604020202020204" pitchFamily="34" charset="0"/>
              <a:cs typeface="Arial" panose="020B0604020202020204" pitchFamily="34" charset="0"/>
            </a:endParaRPr>
          </a:p>
          <a:p>
            <a:pPr>
              <a:buFont typeface="Wingdings" panose="05000000000000000000" pitchFamily="2" charset="2"/>
              <a:buChar char="§"/>
            </a:pPr>
            <a:r>
              <a:rPr lang="en-US" sz="2000" dirty="0">
                <a:solidFill>
                  <a:schemeClr val="tx1"/>
                </a:solidFill>
                <a:latin typeface="Arial" panose="020B0604020202020204" pitchFamily="34" charset="0"/>
                <a:cs typeface="Arial" panose="020B0604020202020204" pitchFamily="34" charset="0"/>
              </a:rPr>
              <a:t>If HCA’s interpreter services contractor is unable to provide an interpreter, providers are responsible to provide an interpreter at their expense.</a:t>
            </a:r>
          </a:p>
          <a:p>
            <a:endParaRPr lang="en-US" sz="2000" dirty="0"/>
          </a:p>
        </p:txBody>
      </p:sp>
      <p:sp>
        <p:nvSpPr>
          <p:cNvPr id="2" name="Slide Number Placeholder 1"/>
          <p:cNvSpPr>
            <a:spLocks noGrp="1"/>
          </p:cNvSpPr>
          <p:nvPr>
            <p:ph type="sldNum" sz="quarter" idx="10"/>
          </p:nvPr>
        </p:nvSpPr>
        <p:spPr/>
        <p:txBody>
          <a:bodyPr/>
          <a:lstStyle/>
          <a:p>
            <a:fld id="{02FE602D-70F8-4D7E-8AD2-4CFF1B26A03A}" type="slidenum">
              <a:rPr lang="en-US" altLang="en-US" smtClean="0"/>
              <a:pPr/>
              <a:t>4</a:t>
            </a:fld>
            <a:endParaRPr lang="en-US" altLang="en-US"/>
          </a:p>
        </p:txBody>
      </p:sp>
    </p:spTree>
    <p:extLst>
      <p:ext uri="{BB962C8B-B14F-4D97-AF65-F5344CB8AC3E}">
        <p14:creationId xmlns:p14="http://schemas.microsoft.com/office/powerpoint/2010/main" val="4107853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694A549-58B6-417F-A0A8-3B84DBC9C4BA}" type="slidenum">
              <a:rPr lang="en-US" altLang="en-US">
                <a:solidFill>
                  <a:srgbClr val="8D8D8D"/>
                </a:solidFill>
                <a:latin typeface="Lucida Sans Unicode" panose="020B0602030504020204" pitchFamily="34" charset="0"/>
              </a:rPr>
              <a:pPr eaLnBrk="1" hangingPunct="1"/>
              <a:t>5</a:t>
            </a:fld>
            <a:endParaRPr lang="en-US" altLang="en-US">
              <a:solidFill>
                <a:srgbClr val="8D8D8D"/>
              </a:solidFill>
              <a:latin typeface="Lucida Sans Unicode" panose="020B0602030504020204" pitchFamily="34" charset="0"/>
            </a:endParaRPr>
          </a:p>
        </p:txBody>
      </p:sp>
      <p:sp>
        <p:nvSpPr>
          <p:cNvPr id="4" name="Title 1"/>
          <p:cNvSpPr txBox="1">
            <a:spLocks/>
          </p:cNvSpPr>
          <p:nvPr/>
        </p:nvSpPr>
        <p:spPr>
          <a:xfrm>
            <a:off x="457200" y="1113846"/>
            <a:ext cx="8229600" cy="838200"/>
          </a:xfrm>
          <a:prstGeom prst="rect">
            <a:avLst/>
          </a:prstGeom>
        </p:spPr>
        <p:txBody>
          <a:bodyPr>
            <a:noAutofit/>
          </a:bodyPr>
          <a:lstStyle>
            <a:lvl1pPr algn="ctr" rtl="0" eaLnBrk="0" fontAlgn="base" hangingPunct="0">
              <a:spcBef>
                <a:spcPct val="0"/>
              </a:spcBef>
              <a:spcAft>
                <a:spcPct val="0"/>
              </a:spcAft>
              <a:defRPr sz="4000" kern="1200" spc="-50">
                <a:solidFill>
                  <a:schemeClr val="tx2"/>
                </a:solidFill>
                <a:latin typeface="Tahoma" panose="020B0604030504040204" pitchFamily="34" charset="0"/>
                <a:ea typeface="Tahoma" panose="020B0604030504040204" pitchFamily="34" charset="0"/>
                <a:cs typeface="Tahoma" pitchFamily="34" charset="0"/>
              </a:defRPr>
            </a:lvl1pPr>
            <a:lvl2pPr algn="ctr" rtl="0" eaLnBrk="0" fontAlgn="base" hangingPunct="0">
              <a:spcBef>
                <a:spcPct val="0"/>
              </a:spcBef>
              <a:spcAft>
                <a:spcPct val="0"/>
              </a:spcAft>
              <a:defRPr sz="4000">
                <a:solidFill>
                  <a:schemeClr val="tx2"/>
                </a:solidFill>
                <a:latin typeface="Tahoma" pitchFamily="34" charset="0"/>
                <a:cs typeface="Tahoma" pitchFamily="34" charset="0"/>
              </a:defRPr>
            </a:lvl2pPr>
            <a:lvl3pPr algn="ctr" rtl="0" eaLnBrk="0" fontAlgn="base" hangingPunct="0">
              <a:spcBef>
                <a:spcPct val="0"/>
              </a:spcBef>
              <a:spcAft>
                <a:spcPct val="0"/>
              </a:spcAft>
              <a:defRPr sz="4000">
                <a:solidFill>
                  <a:schemeClr val="tx2"/>
                </a:solidFill>
                <a:latin typeface="Tahoma" pitchFamily="34" charset="0"/>
                <a:cs typeface="Tahoma" pitchFamily="34" charset="0"/>
              </a:defRPr>
            </a:lvl3pPr>
            <a:lvl4pPr algn="ctr" rtl="0" eaLnBrk="0" fontAlgn="base" hangingPunct="0">
              <a:spcBef>
                <a:spcPct val="0"/>
              </a:spcBef>
              <a:spcAft>
                <a:spcPct val="0"/>
              </a:spcAft>
              <a:defRPr sz="4000">
                <a:solidFill>
                  <a:schemeClr val="tx2"/>
                </a:solidFill>
                <a:latin typeface="Tahoma" pitchFamily="34" charset="0"/>
                <a:cs typeface="Tahoma" pitchFamily="34" charset="0"/>
              </a:defRPr>
            </a:lvl4pPr>
            <a:lvl5pPr algn="ctr" rtl="0" eaLnBrk="0" fontAlgn="base" hangingPunct="0">
              <a:spcBef>
                <a:spcPct val="0"/>
              </a:spcBef>
              <a:spcAft>
                <a:spcPct val="0"/>
              </a:spcAft>
              <a:defRPr sz="4000">
                <a:solidFill>
                  <a:schemeClr val="tx2"/>
                </a:solidFill>
                <a:latin typeface="Tahoma" pitchFamily="34" charset="0"/>
                <a:cs typeface="Tahoma" pitchFamily="34" charset="0"/>
              </a:defRPr>
            </a:lvl5pPr>
            <a:lvl6pPr marL="457200" algn="ctr" rtl="0" fontAlgn="base">
              <a:spcBef>
                <a:spcPct val="0"/>
              </a:spcBef>
              <a:spcAft>
                <a:spcPct val="0"/>
              </a:spcAft>
              <a:defRPr sz="4400">
                <a:solidFill>
                  <a:srgbClr val="254061"/>
                </a:solidFill>
                <a:latin typeface="Calibri" pitchFamily="34" charset="0"/>
              </a:defRPr>
            </a:lvl6pPr>
            <a:lvl7pPr marL="914400" algn="ctr" rtl="0" fontAlgn="base">
              <a:spcBef>
                <a:spcPct val="0"/>
              </a:spcBef>
              <a:spcAft>
                <a:spcPct val="0"/>
              </a:spcAft>
              <a:defRPr sz="4400">
                <a:solidFill>
                  <a:srgbClr val="254061"/>
                </a:solidFill>
                <a:latin typeface="Calibri" pitchFamily="34" charset="0"/>
              </a:defRPr>
            </a:lvl7pPr>
            <a:lvl8pPr marL="1371600" algn="ctr" rtl="0" fontAlgn="base">
              <a:spcBef>
                <a:spcPct val="0"/>
              </a:spcBef>
              <a:spcAft>
                <a:spcPct val="0"/>
              </a:spcAft>
              <a:defRPr sz="4400">
                <a:solidFill>
                  <a:srgbClr val="254061"/>
                </a:solidFill>
                <a:latin typeface="Calibri" pitchFamily="34" charset="0"/>
              </a:defRPr>
            </a:lvl8pPr>
            <a:lvl9pPr marL="1828800" algn="ctr" rtl="0" fontAlgn="base">
              <a:spcBef>
                <a:spcPct val="0"/>
              </a:spcBef>
              <a:spcAft>
                <a:spcPct val="0"/>
              </a:spcAft>
              <a:defRPr sz="4400">
                <a:solidFill>
                  <a:srgbClr val="254061"/>
                </a:solidFill>
                <a:latin typeface="Calibri" pitchFamily="34" charset="0"/>
              </a:defRPr>
            </a:lvl9pPr>
          </a:lstStyle>
          <a:p>
            <a:pPr>
              <a:defRPr/>
            </a:pPr>
            <a:r>
              <a:rPr lang="en-US" sz="3600" dirty="0"/>
              <a:t>Language Access Providers (LAPs) and the Union </a:t>
            </a:r>
          </a:p>
        </p:txBody>
      </p:sp>
      <p:sp>
        <p:nvSpPr>
          <p:cNvPr id="6" name="Content Placeholder 2"/>
          <p:cNvSpPr txBox="1">
            <a:spLocks/>
          </p:cNvSpPr>
          <p:nvPr/>
        </p:nvSpPr>
        <p:spPr>
          <a:xfrm>
            <a:off x="447502" y="1828799"/>
            <a:ext cx="8229600" cy="4596823"/>
          </a:xfrm>
          <a:prstGeom prst="rect">
            <a:avLst/>
          </a:prstGeom>
        </p:spPr>
        <p:txBody>
          <a:bodyPr/>
          <a:lstStyle>
            <a:lvl1pPr marL="342900" indent="-342900" algn="l" rtl="0" eaLnBrk="0" fontAlgn="base" hangingPunct="0">
              <a:spcBef>
                <a:spcPct val="20000"/>
              </a:spcBef>
              <a:spcAft>
                <a:spcPct val="0"/>
              </a:spcAft>
              <a:buFont typeface="Arial" panose="020B0604020202020204" pitchFamily="34" charset="0"/>
              <a:buChar char="•"/>
              <a:defRPr sz="2800" kern="1200">
                <a:solidFill>
                  <a:schemeClr val="tx1"/>
                </a:solidFill>
                <a:latin typeface="Calibri" panose="020F0502020204030204" pitchFamily="34" charset="0"/>
                <a:ea typeface="+mn-ea"/>
                <a:cs typeface="Tahoma" pitchFamily="34" charset="0"/>
              </a:defRPr>
            </a:lvl1pPr>
            <a:lvl2pPr marL="742950" indent="-285750" algn="l" rtl="0" eaLnBrk="0" fontAlgn="base" hangingPunct="0">
              <a:spcBef>
                <a:spcPct val="20000"/>
              </a:spcBef>
              <a:spcAft>
                <a:spcPct val="0"/>
              </a:spcAft>
              <a:buFont typeface="Arial" panose="020B0604020202020204" pitchFamily="34" charset="0"/>
              <a:buChar char="–"/>
              <a:defRPr sz="2400" kern="1200">
                <a:solidFill>
                  <a:schemeClr val="tx1"/>
                </a:solidFill>
                <a:latin typeface="Calibri" panose="020F0502020204030204" pitchFamily="34" charset="0"/>
                <a:ea typeface="+mn-ea"/>
                <a:cs typeface="Tahoma"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Tahoma" pitchFamily="34" charset="0"/>
              </a:defRPr>
            </a:lvl3pPr>
            <a:lvl4pPr marL="1600200" indent="-228600" algn="l" rtl="0" eaLnBrk="0" fontAlgn="base" hangingPunct="0">
              <a:spcBef>
                <a:spcPct val="20000"/>
              </a:spcBef>
              <a:spcAft>
                <a:spcPct val="0"/>
              </a:spcAft>
              <a:buFont typeface="Arial" panose="020B0604020202020204" pitchFamily="34" charset="0"/>
              <a:buChar char="–"/>
              <a:defRPr kern="1200">
                <a:solidFill>
                  <a:schemeClr val="tx1"/>
                </a:solidFill>
                <a:latin typeface="Calibri" panose="020F0502020204030204" pitchFamily="34" charset="0"/>
                <a:ea typeface="+mn-ea"/>
                <a:cs typeface="Tahoma" pitchFamily="34" charset="0"/>
              </a:defRPr>
            </a:lvl4pPr>
            <a:lvl5pPr marL="2057400" indent="-228600" algn="l" rtl="0" eaLnBrk="0" fontAlgn="base" hangingPunct="0">
              <a:spcBef>
                <a:spcPct val="20000"/>
              </a:spcBef>
              <a:spcAft>
                <a:spcPct val="0"/>
              </a:spcAft>
              <a:buFont typeface="Arial" panose="020B0604020202020204" pitchFamily="34" charset="0"/>
              <a:buChar char="»"/>
              <a:defRPr kern="1200">
                <a:solidFill>
                  <a:schemeClr val="tx1"/>
                </a:solidFill>
                <a:latin typeface="Calibri" panose="020F0502020204030204" pitchFamily="34" charset="0"/>
                <a:ea typeface="+mn-ea"/>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a:buFont typeface="Wingdings" panose="05000000000000000000" pitchFamily="2" charset="2"/>
              <a:buChar char="Ø"/>
            </a:pPr>
            <a:endParaRPr lang="en-US" altLang="en-US" sz="1600" dirty="0"/>
          </a:p>
          <a:p>
            <a:pPr lvl="1">
              <a:buFont typeface="Wingdings" panose="05000000000000000000" pitchFamily="2" charset="2"/>
              <a:buChar char="Ø"/>
            </a:pPr>
            <a:endParaRPr lang="en-US" altLang="en-US" sz="1600" dirty="0"/>
          </a:p>
        </p:txBody>
      </p:sp>
      <p:sp>
        <p:nvSpPr>
          <p:cNvPr id="2" name="Rectangle 1"/>
          <p:cNvSpPr/>
          <p:nvPr/>
        </p:nvSpPr>
        <p:spPr>
          <a:xfrm>
            <a:off x="876300" y="2438400"/>
            <a:ext cx="7391400" cy="3785652"/>
          </a:xfrm>
          <a:prstGeom prst="rect">
            <a:avLst/>
          </a:prstGeom>
        </p:spPr>
        <p:txBody>
          <a:bodyPr wrap="square">
            <a:spAutoFit/>
          </a:bodyPr>
          <a:lstStyle/>
          <a:p>
            <a:pPr marL="342900" indent="-342900">
              <a:buFont typeface="Wingdings" panose="05000000000000000000" pitchFamily="2" charset="2"/>
              <a:buChar char="§"/>
            </a:pPr>
            <a:r>
              <a:rPr lang="en-US" altLang="en-US" sz="2000" dirty="0">
                <a:cs typeface="Arial" panose="020B0604020202020204" pitchFamily="34" charset="0"/>
              </a:rPr>
              <a:t>The Governor granted spoken Language Access Providers (LAP)s bargaining rights in 2011.  </a:t>
            </a:r>
          </a:p>
          <a:p>
            <a:pPr>
              <a:buFont typeface="Wingdings" panose="05000000000000000000" pitchFamily="2" charset="2"/>
              <a:buChar char="Ø"/>
            </a:pPr>
            <a:endParaRPr lang="en-US" altLang="en-US" sz="2000" dirty="0">
              <a:cs typeface="Arial" panose="020B0604020202020204" pitchFamily="34" charset="0"/>
            </a:endParaRPr>
          </a:p>
          <a:p>
            <a:pPr marL="342900" indent="-342900">
              <a:buFont typeface="Wingdings" panose="05000000000000000000" pitchFamily="2" charset="2"/>
              <a:buChar char="§"/>
            </a:pPr>
            <a:r>
              <a:rPr lang="en-US" altLang="en-US" sz="2000" dirty="0">
                <a:cs typeface="Arial" panose="020B0604020202020204" pitchFamily="34" charset="0"/>
              </a:rPr>
              <a:t>HCA and DSHS are required to follow the collective bargaining agreement (CBA). This means: </a:t>
            </a:r>
          </a:p>
          <a:p>
            <a:pPr marL="800100" lvl="1" indent="-342900">
              <a:buFont typeface="Wingdings" panose="05000000000000000000" pitchFamily="2" charset="2"/>
              <a:buChar char="§"/>
            </a:pPr>
            <a:r>
              <a:rPr lang="en-US" altLang="en-US" sz="2000" dirty="0">
                <a:cs typeface="Arial" panose="020B0604020202020204" pitchFamily="34" charset="0"/>
              </a:rPr>
              <a:t>Interpreters must be LAPs</a:t>
            </a:r>
          </a:p>
          <a:p>
            <a:pPr marL="800100" lvl="1" indent="-342900">
              <a:buFont typeface="Wingdings" panose="05000000000000000000" pitchFamily="2" charset="2"/>
              <a:buChar char="§"/>
            </a:pPr>
            <a:r>
              <a:rPr lang="en-US" altLang="en-US" sz="2000" dirty="0">
                <a:cs typeface="Arial" panose="020B0604020202020204" pitchFamily="34" charset="0"/>
              </a:rPr>
              <a:t>DSHS certified/authorized or recognized </a:t>
            </a:r>
          </a:p>
          <a:p>
            <a:pPr marL="800100" lvl="1" indent="-342900">
              <a:buFont typeface="Wingdings" panose="05000000000000000000" pitchFamily="2" charset="2"/>
              <a:buChar char="§"/>
            </a:pPr>
            <a:r>
              <a:rPr lang="en-US" altLang="en-US" sz="2000" dirty="0">
                <a:cs typeface="Arial" panose="020B0604020202020204" pitchFamily="34" charset="0"/>
              </a:rPr>
              <a:t>Payment rates are set by the CBA</a:t>
            </a:r>
          </a:p>
          <a:p>
            <a:pPr lvl="1">
              <a:buFont typeface="Wingdings" panose="05000000000000000000" pitchFamily="2" charset="2"/>
              <a:buChar char="Ø"/>
            </a:pPr>
            <a:endParaRPr lang="en-US" altLang="en-US" sz="2000" dirty="0">
              <a:cs typeface="Arial" panose="020B0604020202020204" pitchFamily="34" charset="0"/>
            </a:endParaRPr>
          </a:p>
          <a:p>
            <a:pPr marL="342900" indent="-342900">
              <a:buFont typeface="Wingdings" panose="05000000000000000000" pitchFamily="2" charset="2"/>
              <a:buChar char="§"/>
            </a:pPr>
            <a:r>
              <a:rPr lang="en-US" altLang="en-US" sz="2000" dirty="0">
                <a:cs typeface="Arial" panose="020B0604020202020204" pitchFamily="34" charset="0"/>
              </a:rPr>
              <a:t>Agreement (CBA) between the state and the Union can be found at the Office of Financial Management: </a:t>
            </a:r>
            <a:r>
              <a:rPr lang="en-US" altLang="en-US" sz="2000" dirty="0">
                <a:cs typeface="Arial" panose="020B0604020202020204" pitchFamily="34" charset="0"/>
                <a:hlinkClick r:id="rId3"/>
              </a:rPr>
              <a:t>Language Access Providers WFSE</a:t>
            </a:r>
            <a:r>
              <a:rPr lang="en-US" altLang="en-US" sz="2000" dirty="0">
                <a:cs typeface="Arial" panose="020B0604020202020204" pitchFamily="34" charset="0"/>
              </a:rPr>
              <a:t>.</a:t>
            </a:r>
          </a:p>
        </p:txBody>
      </p:sp>
    </p:spTree>
    <p:extLst>
      <p:ext uri="{BB962C8B-B14F-4D97-AF65-F5344CB8AC3E}">
        <p14:creationId xmlns:p14="http://schemas.microsoft.com/office/powerpoint/2010/main" val="2940179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923" y="1196975"/>
            <a:ext cx="8229600" cy="1143000"/>
          </a:xfrm>
        </p:spPr>
        <p:txBody>
          <a:bodyPr>
            <a:normAutofit fontScale="90000"/>
          </a:bodyPr>
          <a:lstStyle/>
          <a:p>
            <a:r>
              <a:rPr lang="en-US" dirty="0"/>
              <a:t>Which Requests are Eligible for Reimbursement</a:t>
            </a:r>
          </a:p>
        </p:txBody>
      </p:sp>
      <p:sp>
        <p:nvSpPr>
          <p:cNvPr id="3" name="Content Placeholder 2"/>
          <p:cNvSpPr>
            <a:spLocks noGrp="1"/>
          </p:cNvSpPr>
          <p:nvPr>
            <p:ph idx="1"/>
          </p:nvPr>
        </p:nvSpPr>
        <p:spPr>
          <a:xfrm>
            <a:off x="468923" y="2339975"/>
            <a:ext cx="8229600" cy="4222750"/>
          </a:xfrm>
        </p:spPr>
        <p:txBody>
          <a:bodyPr/>
          <a:lstStyle/>
          <a:p>
            <a:pPr marL="0" indent="0" algn="l">
              <a:buNone/>
            </a:pPr>
            <a:r>
              <a:rPr lang="en-US" sz="2000" dirty="0">
                <a:latin typeface="Arial" panose="020B0604020202020204" pitchFamily="34" charset="0"/>
                <a:cs typeface="Arial" panose="020B0604020202020204" pitchFamily="34" charset="0"/>
              </a:rPr>
              <a:t>HCA will </a:t>
            </a:r>
            <a:r>
              <a:rPr lang="en-US" sz="2000" b="1" dirty="0">
                <a:latin typeface="Arial" panose="020B0604020202020204" pitchFamily="34" charset="0"/>
                <a:cs typeface="Arial" panose="020B0604020202020204" pitchFamily="34" charset="0"/>
              </a:rPr>
              <a:t>only</a:t>
            </a:r>
            <a:r>
              <a:rPr lang="en-US" sz="2000" dirty="0">
                <a:latin typeface="Arial" panose="020B0604020202020204" pitchFamily="34" charset="0"/>
                <a:cs typeface="Arial" panose="020B0604020202020204" pitchFamily="34" charset="0"/>
              </a:rPr>
              <a:t> reimburse providers for pre-scheduled requests submitted through the Contractor that they were unable to fill . The service appointment must be cancelled and claims for reimbursement must be submitted to Contractor within 90 days from the date of service. The claim will include a </a:t>
            </a:r>
            <a:r>
              <a:rPr lang="en-US" sz="2000" dirty="0">
                <a:latin typeface="Arial" panose="020B0604020202020204" pitchFamily="34" charset="0"/>
                <a:cs typeface="Arial" panose="020B0604020202020204" pitchFamily="34" charset="0"/>
                <a:hlinkClick r:id="rId2"/>
              </a:rPr>
              <a:t>Reimbursement Voucher</a:t>
            </a:r>
            <a:r>
              <a:rPr lang="en-US" sz="2000" dirty="0">
                <a:latin typeface="Arial" panose="020B0604020202020204" pitchFamily="34" charset="0"/>
                <a:cs typeface="Arial" panose="020B0604020202020204" pitchFamily="34" charset="0"/>
              </a:rPr>
              <a:t>, paid invoice, and W-9 (provided only once) by email to </a:t>
            </a:r>
            <a:r>
              <a:rPr lang="en-US" sz="1800" b="0" i="1" u="none" strike="noStrike" baseline="0" dirty="0">
                <a:solidFill>
                  <a:srgbClr val="0000FF"/>
                </a:solidFill>
                <a:latin typeface="Arial" panose="020B0604020202020204" pitchFamily="34" charset="0"/>
              </a:rPr>
              <a:t>billing@ulsonline.net,</a:t>
            </a:r>
            <a:r>
              <a:rPr lang="en-US" sz="2000" dirty="0">
                <a:latin typeface="Arial" panose="020B0604020202020204" pitchFamily="34" charset="0"/>
                <a:cs typeface="Arial" panose="020B0604020202020204" pitchFamily="34" charset="0"/>
              </a:rPr>
              <a:t> and meet the below criteria:</a:t>
            </a:r>
          </a:p>
          <a:p>
            <a:pPr marL="342900" lvl="0" indent="-342900">
              <a:buFont typeface="Wingdings" panose="05000000000000000000" pitchFamily="2" charset="2"/>
              <a:buChar char="§"/>
            </a:pPr>
            <a:r>
              <a:rPr lang="en-US" sz="2000" dirty="0">
                <a:latin typeface="Arial" panose="020B0604020202020204" pitchFamily="34" charset="0"/>
                <a:cs typeface="Arial" panose="020B0604020202020204" pitchFamily="34" charset="0"/>
              </a:rPr>
              <a:t>Request was unable to be filled by Contractor</a:t>
            </a:r>
          </a:p>
          <a:p>
            <a:pPr marL="342900" lvl="0" indent="-342900">
              <a:buFont typeface="Wingdings" panose="05000000000000000000" pitchFamily="2" charset="2"/>
              <a:buChar char="§"/>
            </a:pPr>
            <a:r>
              <a:rPr lang="en-US" sz="2000" dirty="0">
                <a:latin typeface="Arial" panose="020B0604020202020204" pitchFamily="34" charset="0"/>
                <a:cs typeface="Arial" panose="020B0604020202020204" pitchFamily="34" charset="0"/>
              </a:rPr>
              <a:t>Eligible Apple Health(Medicaid) covered health care service</a:t>
            </a:r>
          </a:p>
          <a:p>
            <a:pPr marL="342900" lvl="0" indent="-342900">
              <a:buFont typeface="Wingdings" panose="05000000000000000000" pitchFamily="2" charset="2"/>
              <a:buChar char="§"/>
            </a:pPr>
            <a:r>
              <a:rPr lang="en-US" sz="2000" dirty="0">
                <a:latin typeface="Arial" panose="020B0604020202020204" pitchFamily="34" charset="0"/>
                <a:cs typeface="Arial" panose="020B0604020202020204" pitchFamily="34" charset="0"/>
              </a:rPr>
              <a:t>Apple Health (Medicaid) eligible clients</a:t>
            </a:r>
          </a:p>
          <a:p>
            <a:pPr marL="342900" lvl="0" indent="-342900">
              <a:buFont typeface="Wingdings" panose="05000000000000000000" pitchFamily="2" charset="2"/>
              <a:buChar char="§"/>
            </a:pPr>
            <a:r>
              <a:rPr lang="en-US" sz="2000" dirty="0">
                <a:latin typeface="Arial" panose="020B0604020202020204" pitchFamily="34" charset="0"/>
                <a:cs typeface="Arial" panose="020B0604020202020204" pitchFamily="34" charset="0"/>
              </a:rPr>
              <a:t>Services provided by an Apple Health (Medicaid)enrolled providers</a:t>
            </a:r>
          </a:p>
          <a:p>
            <a:pPr marL="342900" lvl="0" indent="-342900">
              <a:buFont typeface="Wingdings" panose="05000000000000000000" pitchFamily="2" charset="2"/>
              <a:buChar char="§"/>
            </a:pPr>
            <a:r>
              <a:rPr lang="en-US" sz="2000" dirty="0">
                <a:latin typeface="Arial" panose="020B0604020202020204" pitchFamily="34" charset="0"/>
                <a:cs typeface="Arial" panose="020B0604020202020204" pitchFamily="34" charset="0"/>
              </a:rPr>
              <a:t>Must be a completed appointment</a:t>
            </a:r>
          </a:p>
          <a:p>
            <a:pPr marL="0" indent="0">
              <a:buNone/>
            </a:pPr>
            <a:endParaRPr lang="en-US" sz="2800" dirty="0"/>
          </a:p>
        </p:txBody>
      </p:sp>
      <p:sp>
        <p:nvSpPr>
          <p:cNvPr id="4" name="Slide Number Placeholder 3"/>
          <p:cNvSpPr>
            <a:spLocks noGrp="1"/>
          </p:cNvSpPr>
          <p:nvPr>
            <p:ph type="sldNum" sz="quarter" idx="10"/>
          </p:nvPr>
        </p:nvSpPr>
        <p:spPr/>
        <p:txBody>
          <a:bodyPr/>
          <a:lstStyle/>
          <a:p>
            <a:fld id="{A147D318-97CD-48EE-A025-5784E0F3C3BA}" type="slidenum">
              <a:rPr lang="en-US" altLang="en-US" smtClean="0"/>
              <a:pPr/>
              <a:t>6</a:t>
            </a:fld>
            <a:endParaRPr lang="en-US" altLang="en-US" dirty="0"/>
          </a:p>
        </p:txBody>
      </p:sp>
    </p:spTree>
    <p:extLst>
      <p:ext uri="{BB962C8B-B14F-4D97-AF65-F5344CB8AC3E}">
        <p14:creationId xmlns:p14="http://schemas.microsoft.com/office/powerpoint/2010/main" val="3215667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1143000"/>
          </a:xfrm>
        </p:spPr>
        <p:txBody>
          <a:bodyPr>
            <a:normAutofit fontScale="90000"/>
          </a:bodyPr>
          <a:lstStyle/>
          <a:p>
            <a:r>
              <a:rPr lang="en-US" dirty="0"/>
              <a:t>Which Requests are not Eligible for Reimbursement</a:t>
            </a:r>
            <a:r>
              <a:rPr lang="en-US" sz="3300" dirty="0"/>
              <a:t>?</a:t>
            </a:r>
          </a:p>
        </p:txBody>
      </p:sp>
      <p:sp>
        <p:nvSpPr>
          <p:cNvPr id="3" name="Content Placeholder 2"/>
          <p:cNvSpPr>
            <a:spLocks noGrp="1"/>
          </p:cNvSpPr>
          <p:nvPr>
            <p:ph idx="1"/>
          </p:nvPr>
        </p:nvSpPr>
        <p:spPr>
          <a:xfrm>
            <a:off x="876300" y="2362200"/>
            <a:ext cx="7391400" cy="4114800"/>
          </a:xfrm>
        </p:spPr>
        <p:txBody>
          <a:bodyPr/>
          <a:lstStyle/>
          <a:p>
            <a:pPr>
              <a:buNone/>
            </a:pPr>
            <a:r>
              <a:rPr lang="en-US" altLang="en-US" sz="1800" b="1" dirty="0">
                <a:solidFill>
                  <a:schemeClr val="accent1"/>
                </a:solidFill>
                <a:latin typeface="Arial" panose="020B0604020202020204" pitchFamily="34" charset="0"/>
                <a:cs typeface="Arial" panose="020B0604020202020204" pitchFamily="34" charset="0"/>
              </a:rPr>
              <a:t>Apple Health (Medicaid) does not pay or reimburse for interpreter    services when:</a:t>
            </a:r>
            <a:endParaRPr lang="en-US" altLang="en-US" sz="1800" dirty="0">
              <a:latin typeface="Arial" panose="020B0604020202020204" pitchFamily="34" charset="0"/>
              <a:cs typeface="Arial" panose="020B0604020202020204" pitchFamily="34" charset="0"/>
            </a:endParaRPr>
          </a:p>
          <a:p>
            <a:pPr marL="742950" lvl="1" indent="-285750">
              <a:buFont typeface="Wingdings" panose="05000000000000000000" pitchFamily="2" charset="2"/>
              <a:buChar char="§"/>
            </a:pPr>
            <a:r>
              <a:rPr lang="en-US" sz="1800" dirty="0">
                <a:latin typeface="Arial" panose="020B0604020202020204" pitchFamily="34" charset="0"/>
                <a:cs typeface="Arial" panose="020B0604020202020204" pitchFamily="34" charset="0"/>
              </a:rPr>
              <a:t>The request was not submitted to through the Contractors scheduling portal prior to the appointment.</a:t>
            </a:r>
          </a:p>
          <a:p>
            <a:pPr marL="742950" lvl="1" indent="-285750">
              <a:buFont typeface="Wingdings" panose="05000000000000000000" pitchFamily="2" charset="2"/>
              <a:buChar char="§"/>
            </a:pPr>
            <a:r>
              <a:rPr lang="en-US" sz="1800" dirty="0">
                <a:latin typeface="Arial" panose="020B0604020202020204" pitchFamily="34" charset="0"/>
                <a:cs typeface="Arial" panose="020B0604020202020204" pitchFamily="34" charset="0"/>
              </a:rPr>
              <a:t>The interpreter is a member of the client’s family.</a:t>
            </a:r>
          </a:p>
          <a:p>
            <a:pPr marL="742950" lvl="1" indent="-285750">
              <a:buFont typeface="Wingdings" panose="05000000000000000000" pitchFamily="2" charset="2"/>
              <a:buChar char="§"/>
            </a:pPr>
            <a:r>
              <a:rPr lang="en-US" sz="1800" dirty="0">
                <a:latin typeface="Arial" panose="020B0604020202020204" pitchFamily="34" charset="0"/>
                <a:cs typeface="Arial" panose="020B0604020202020204" pitchFamily="34" charset="0"/>
              </a:rPr>
              <a:t>The client is receiving inpatient and/or hospital service.</a:t>
            </a:r>
          </a:p>
          <a:p>
            <a:pPr marL="742950" lvl="1" indent="-285750">
              <a:buFont typeface="Wingdings" panose="05000000000000000000" pitchFamily="2" charset="2"/>
              <a:buChar char="§"/>
            </a:pPr>
            <a:r>
              <a:rPr lang="en-US" sz="1800" dirty="0">
                <a:latin typeface="Arial" panose="020B0604020202020204" pitchFamily="34" charset="0"/>
                <a:cs typeface="Arial" panose="020B0604020202020204" pitchFamily="34" charset="0"/>
              </a:rPr>
              <a:t>The client is receiving nursing facility services.</a:t>
            </a:r>
          </a:p>
          <a:p>
            <a:pPr marL="742950" lvl="1" indent="-285750">
              <a:buFont typeface="Wingdings" panose="05000000000000000000" pitchFamily="2" charset="2"/>
              <a:buChar char="§"/>
            </a:pPr>
            <a:r>
              <a:rPr lang="en-US" sz="1800" dirty="0">
                <a:latin typeface="Arial" panose="020B0604020202020204" pitchFamily="34" charset="0"/>
                <a:cs typeface="Arial" panose="020B0604020202020204" pitchFamily="34" charset="0"/>
              </a:rPr>
              <a:t>The provider is a public health agency or hospital.</a:t>
            </a:r>
          </a:p>
          <a:p>
            <a:pPr marL="742950" lvl="1" indent="-285750">
              <a:buFont typeface="Wingdings" panose="05000000000000000000" pitchFamily="2" charset="2"/>
              <a:buChar char="§"/>
            </a:pPr>
            <a:r>
              <a:rPr lang="en-US" sz="1800" dirty="0">
                <a:latin typeface="Arial" panose="020B0604020202020204" pitchFamily="34" charset="0"/>
                <a:cs typeface="Arial" panose="020B0604020202020204" pitchFamily="34" charset="0"/>
              </a:rPr>
              <a:t>The interpreting is providing administrative services, including but not limited to:</a:t>
            </a:r>
          </a:p>
          <a:p>
            <a:pPr marL="1657350" lvl="3" indent="-285750">
              <a:buFont typeface="Wingdings" panose="05000000000000000000" pitchFamily="2" charset="2"/>
              <a:buChar char="q"/>
            </a:pPr>
            <a:r>
              <a:rPr lang="en-US" dirty="0">
                <a:latin typeface="Arial" panose="020B0604020202020204" pitchFamily="34" charset="0"/>
                <a:cs typeface="Arial" panose="020B0604020202020204" pitchFamily="34" charset="0"/>
              </a:rPr>
              <a:t>Scheduling appointments</a:t>
            </a:r>
          </a:p>
          <a:p>
            <a:pPr marL="1657350" lvl="3" indent="-285750">
              <a:buFont typeface="Wingdings" panose="05000000000000000000" pitchFamily="2" charset="2"/>
              <a:buChar char="q"/>
            </a:pPr>
            <a:r>
              <a:rPr lang="en-US" dirty="0">
                <a:latin typeface="Arial" panose="020B0604020202020204" pitchFamily="34" charset="0"/>
                <a:cs typeface="Arial" panose="020B0604020202020204" pitchFamily="34" charset="0"/>
              </a:rPr>
              <a:t>Appointment reminder calls</a:t>
            </a:r>
          </a:p>
          <a:p>
            <a:pPr marL="1657350" lvl="3" indent="-285750">
              <a:buFont typeface="Wingdings" panose="05000000000000000000" pitchFamily="2" charset="2"/>
              <a:buChar char="q"/>
            </a:pPr>
            <a:r>
              <a:rPr lang="en-US" dirty="0">
                <a:latin typeface="Arial" panose="020B0604020202020204" pitchFamily="34" charset="0"/>
                <a:cs typeface="Arial" panose="020B0604020202020204" pitchFamily="34" charset="0"/>
              </a:rPr>
              <a:t>Miscellaneous office or bookkeeping tasks</a:t>
            </a:r>
          </a:p>
        </p:txBody>
      </p:sp>
      <p:sp>
        <p:nvSpPr>
          <p:cNvPr id="4" name="Slide Number Placeholder 3"/>
          <p:cNvSpPr>
            <a:spLocks noGrp="1"/>
          </p:cNvSpPr>
          <p:nvPr>
            <p:ph type="sldNum" sz="quarter" idx="10"/>
          </p:nvPr>
        </p:nvSpPr>
        <p:spPr/>
        <p:txBody>
          <a:bodyPr/>
          <a:lstStyle/>
          <a:p>
            <a:fld id="{A147D318-97CD-48EE-A025-5784E0F3C3BA}" type="slidenum">
              <a:rPr lang="en-US" altLang="en-US" smtClean="0"/>
              <a:pPr/>
              <a:t>7</a:t>
            </a:fld>
            <a:endParaRPr lang="en-US" altLang="en-US" dirty="0"/>
          </a:p>
        </p:txBody>
      </p:sp>
    </p:spTree>
    <p:extLst>
      <p:ext uri="{BB962C8B-B14F-4D97-AF65-F5344CB8AC3E}">
        <p14:creationId xmlns:p14="http://schemas.microsoft.com/office/powerpoint/2010/main" val="7125321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95F18B-5331-44EC-A5A7-9EAB3FBFA931}"/>
              </a:ext>
            </a:extLst>
          </p:cNvPr>
          <p:cNvSpPr>
            <a:spLocks noGrp="1"/>
          </p:cNvSpPr>
          <p:nvPr>
            <p:ph type="title"/>
          </p:nvPr>
        </p:nvSpPr>
        <p:spPr/>
        <p:txBody>
          <a:bodyPr>
            <a:normAutofit/>
          </a:bodyPr>
          <a:lstStyle/>
          <a:p>
            <a:r>
              <a:rPr lang="en-US" sz="3600" dirty="0"/>
              <a:t>How Much Will I be Reimbursed?</a:t>
            </a:r>
          </a:p>
        </p:txBody>
      </p:sp>
      <p:sp>
        <p:nvSpPr>
          <p:cNvPr id="3" name="Content Placeholder 2">
            <a:extLst>
              <a:ext uri="{FF2B5EF4-FFF2-40B4-BE49-F238E27FC236}">
                <a16:creationId xmlns:a16="http://schemas.microsoft.com/office/drawing/2014/main" id="{CE39467E-C92F-4C8F-ADAE-4B5906A6FBEC}"/>
              </a:ext>
            </a:extLst>
          </p:cNvPr>
          <p:cNvSpPr>
            <a:spLocks noGrp="1"/>
          </p:cNvSpPr>
          <p:nvPr>
            <p:ph idx="1"/>
          </p:nvPr>
        </p:nvSpPr>
        <p:spPr>
          <a:xfrm>
            <a:off x="457200" y="2563839"/>
            <a:ext cx="8229600" cy="3810000"/>
          </a:xfrm>
        </p:spPr>
        <p:txBody>
          <a:bodyPr/>
          <a:lstStyle/>
          <a:p>
            <a:pPr>
              <a:buFont typeface="Wingdings" panose="05000000000000000000" pitchFamily="2" charset="2"/>
              <a:buChar char="§"/>
            </a:pPr>
            <a:r>
              <a:rPr lang="en-US" sz="2200" dirty="0">
                <a:latin typeface="Arial" panose="020B0604020202020204" pitchFamily="34" charset="0"/>
                <a:cs typeface="Arial" panose="020B0604020202020204" pitchFamily="34" charset="0"/>
              </a:rPr>
              <a:t>Interpreter rates are reimbursed at the full rate according to the current CBA.</a:t>
            </a:r>
          </a:p>
          <a:p>
            <a:endParaRPr lang="en-US" sz="2200" dirty="0">
              <a:latin typeface="Arial" panose="020B0604020202020204" pitchFamily="34" charset="0"/>
              <a:cs typeface="Arial" panose="020B0604020202020204" pitchFamily="34" charset="0"/>
            </a:endParaRPr>
          </a:p>
          <a:p>
            <a:pPr>
              <a:buFont typeface="Wingdings" panose="05000000000000000000" pitchFamily="2" charset="2"/>
              <a:buChar char="§"/>
            </a:pPr>
            <a:r>
              <a:rPr lang="en-US" sz="2200" dirty="0">
                <a:latin typeface="Arial" panose="020B0604020202020204" pitchFamily="34" charset="0"/>
                <a:cs typeface="Arial" panose="020B0604020202020204" pitchFamily="34" charset="0"/>
              </a:rPr>
              <a:t>Any expense that exceeds the established reimbursement rate will not be covered. </a:t>
            </a:r>
            <a:r>
              <a:rPr lang="en-US" sz="2200" b="1" dirty="0">
                <a:latin typeface="Arial" panose="020B0604020202020204" pitchFamily="34" charset="0"/>
                <a:cs typeface="Arial" panose="020B0604020202020204" pitchFamily="34" charset="0"/>
              </a:rPr>
              <a:t>Providers are responsible for paying the difference. </a:t>
            </a:r>
          </a:p>
          <a:p>
            <a:endParaRPr lang="en-US" sz="2200" dirty="0">
              <a:latin typeface="Arial" panose="020B0604020202020204" pitchFamily="34" charset="0"/>
              <a:cs typeface="Arial" panose="020B0604020202020204" pitchFamily="34" charset="0"/>
            </a:endParaRPr>
          </a:p>
          <a:p>
            <a:pPr>
              <a:buFont typeface="Wingdings" panose="05000000000000000000" pitchFamily="2" charset="2"/>
              <a:buChar char="§"/>
            </a:pPr>
            <a:r>
              <a:rPr lang="en-US" sz="2200" dirty="0">
                <a:solidFill>
                  <a:schemeClr val="tx1"/>
                </a:solidFill>
                <a:latin typeface="Arial" panose="020B0604020202020204" pitchFamily="34" charset="0"/>
                <a:cs typeface="Arial" panose="020B0604020202020204" pitchFamily="34" charset="0"/>
              </a:rPr>
              <a:t>Mileage is reimbursed at the current mileage rate.</a:t>
            </a:r>
          </a:p>
          <a:p>
            <a:endParaRPr lang="en-US" dirty="0"/>
          </a:p>
        </p:txBody>
      </p:sp>
      <p:sp>
        <p:nvSpPr>
          <p:cNvPr id="4" name="Slide Number Placeholder 3">
            <a:extLst>
              <a:ext uri="{FF2B5EF4-FFF2-40B4-BE49-F238E27FC236}">
                <a16:creationId xmlns:a16="http://schemas.microsoft.com/office/drawing/2014/main" id="{4301D079-F3FB-4E6B-B7E9-4A67814FDF37}"/>
              </a:ext>
            </a:extLst>
          </p:cNvPr>
          <p:cNvSpPr>
            <a:spLocks noGrp="1"/>
          </p:cNvSpPr>
          <p:nvPr>
            <p:ph type="sldNum" sz="quarter" idx="10"/>
          </p:nvPr>
        </p:nvSpPr>
        <p:spPr/>
        <p:txBody>
          <a:bodyPr/>
          <a:lstStyle/>
          <a:p>
            <a:fld id="{A147D318-97CD-48EE-A025-5784E0F3C3BA}" type="slidenum">
              <a:rPr lang="en-US" altLang="en-US" smtClean="0"/>
              <a:pPr/>
              <a:t>8</a:t>
            </a:fld>
            <a:endParaRPr lang="en-US" altLang="en-US"/>
          </a:p>
        </p:txBody>
      </p:sp>
    </p:spTree>
    <p:extLst>
      <p:ext uri="{BB962C8B-B14F-4D97-AF65-F5344CB8AC3E}">
        <p14:creationId xmlns:p14="http://schemas.microsoft.com/office/powerpoint/2010/main" val="26496907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6A374-EB21-4242-9FDC-923E293D92FA}"/>
              </a:ext>
            </a:extLst>
          </p:cNvPr>
          <p:cNvSpPr>
            <a:spLocks noGrp="1"/>
          </p:cNvSpPr>
          <p:nvPr>
            <p:ph type="title"/>
          </p:nvPr>
        </p:nvSpPr>
        <p:spPr/>
        <p:txBody>
          <a:bodyPr>
            <a:normAutofit/>
          </a:bodyPr>
          <a:lstStyle/>
          <a:p>
            <a:r>
              <a:rPr lang="en-US" sz="3600" dirty="0"/>
              <a:t>How Do I Cancel a Request?</a:t>
            </a:r>
          </a:p>
        </p:txBody>
      </p:sp>
      <p:sp>
        <p:nvSpPr>
          <p:cNvPr id="3" name="Content Placeholder 2">
            <a:extLst>
              <a:ext uri="{FF2B5EF4-FFF2-40B4-BE49-F238E27FC236}">
                <a16:creationId xmlns:a16="http://schemas.microsoft.com/office/drawing/2014/main" id="{D0DFCA90-F9E7-4502-9919-96526DAC7F10}"/>
              </a:ext>
            </a:extLst>
          </p:cNvPr>
          <p:cNvSpPr>
            <a:spLocks noGrp="1"/>
          </p:cNvSpPr>
          <p:nvPr>
            <p:ph idx="1"/>
          </p:nvPr>
        </p:nvSpPr>
        <p:spPr>
          <a:xfrm>
            <a:off x="457200" y="2286000"/>
            <a:ext cx="8229600" cy="2733536"/>
          </a:xfrm>
        </p:spPr>
        <p:txBody>
          <a:bodyPr/>
          <a:lstStyle/>
          <a:p>
            <a:pPr>
              <a:buFont typeface="Wingdings" panose="05000000000000000000" pitchFamily="2" charset="2"/>
              <a:buChar char="§"/>
            </a:pPr>
            <a:r>
              <a:rPr lang="en-US" sz="2200" dirty="0">
                <a:latin typeface="Arial" panose="020B0604020202020204" pitchFamily="34" charset="0"/>
                <a:cs typeface="Arial" panose="020B0604020202020204" pitchFamily="34" charset="0"/>
              </a:rPr>
              <a:t>To cancel a request, you must log into the Contractor scheduling portal,</a:t>
            </a:r>
          </a:p>
          <a:p>
            <a:endParaRPr lang="en-US" sz="2200" dirty="0">
              <a:latin typeface="Arial" panose="020B0604020202020204" pitchFamily="34" charset="0"/>
              <a:cs typeface="Arial" panose="020B0604020202020204" pitchFamily="34" charset="0"/>
            </a:endParaRPr>
          </a:p>
          <a:p>
            <a:pPr>
              <a:buFont typeface="Wingdings" panose="05000000000000000000" pitchFamily="2" charset="2"/>
              <a:buChar char="§"/>
            </a:pPr>
            <a:r>
              <a:rPr lang="en-US" sz="2200" dirty="0">
                <a:latin typeface="Arial" panose="020B0604020202020204" pitchFamily="34" charset="0"/>
                <a:cs typeface="Arial" panose="020B0604020202020204" pitchFamily="34" charset="0"/>
              </a:rPr>
              <a:t>Make sure to have the job number</a:t>
            </a:r>
          </a:p>
          <a:p>
            <a:endParaRPr lang="en-US" sz="2200" dirty="0">
              <a:latin typeface="Arial" panose="020B0604020202020204" pitchFamily="34" charset="0"/>
              <a:cs typeface="Arial" panose="020B0604020202020204" pitchFamily="34" charset="0"/>
            </a:endParaRPr>
          </a:p>
          <a:p>
            <a:pPr>
              <a:buFont typeface="Wingdings" panose="05000000000000000000" pitchFamily="2" charset="2"/>
              <a:buChar char="§"/>
            </a:pPr>
            <a:r>
              <a:rPr lang="en-US" sz="2200" dirty="0">
                <a:latin typeface="Arial" panose="020B0604020202020204" pitchFamily="34" charset="0"/>
                <a:cs typeface="Arial" panose="020B0604020202020204" pitchFamily="34" charset="0"/>
              </a:rPr>
              <a:t>Use the “interpreter not found in time” reason for cancelling requests</a:t>
            </a:r>
          </a:p>
          <a:p>
            <a:endParaRPr lang="en-US" sz="20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9E40C7E7-0A5F-42B1-96FF-1BC44ED67799}"/>
              </a:ext>
            </a:extLst>
          </p:cNvPr>
          <p:cNvSpPr>
            <a:spLocks noGrp="1"/>
          </p:cNvSpPr>
          <p:nvPr>
            <p:ph type="sldNum" sz="quarter" idx="10"/>
          </p:nvPr>
        </p:nvSpPr>
        <p:spPr/>
        <p:txBody>
          <a:bodyPr/>
          <a:lstStyle/>
          <a:p>
            <a:fld id="{A147D318-97CD-48EE-A025-5784E0F3C3BA}" type="slidenum">
              <a:rPr lang="en-US" altLang="en-US" smtClean="0"/>
              <a:pPr/>
              <a:t>9</a:t>
            </a:fld>
            <a:endParaRPr lang="en-US" altLang="en-US"/>
          </a:p>
        </p:txBody>
      </p:sp>
      <p:sp>
        <p:nvSpPr>
          <p:cNvPr id="5" name="TextBox 4">
            <a:extLst>
              <a:ext uri="{FF2B5EF4-FFF2-40B4-BE49-F238E27FC236}">
                <a16:creationId xmlns:a16="http://schemas.microsoft.com/office/drawing/2014/main" id="{5C8D2484-FC4C-4BFF-8EF7-224819B0A5BD}"/>
              </a:ext>
            </a:extLst>
          </p:cNvPr>
          <p:cNvSpPr txBox="1"/>
          <p:nvPr/>
        </p:nvSpPr>
        <p:spPr>
          <a:xfrm>
            <a:off x="609600" y="5334000"/>
            <a:ext cx="7848600" cy="707886"/>
          </a:xfrm>
          <a:prstGeom prst="rect">
            <a:avLst/>
          </a:prstGeom>
          <a:solidFill>
            <a:schemeClr val="accent1">
              <a:lumMod val="40000"/>
              <a:lumOff val="60000"/>
            </a:schemeClr>
          </a:solidFill>
        </p:spPr>
        <p:txBody>
          <a:bodyPr wrap="square" rtlCol="0">
            <a:spAutoFit/>
          </a:bodyPr>
          <a:lstStyle/>
          <a:p>
            <a:pPr algn="ctr"/>
            <a:r>
              <a:rPr lang="en-US" sz="2000" b="1" dirty="0">
                <a:solidFill>
                  <a:schemeClr val="tx1"/>
                </a:solidFill>
                <a:latin typeface="Arial" panose="020B0604020202020204" pitchFamily="34" charset="0"/>
                <a:cs typeface="Arial" panose="020B0604020202020204" pitchFamily="34" charset="0"/>
              </a:rPr>
              <a:t>Note: </a:t>
            </a:r>
            <a:r>
              <a:rPr lang="en-US" sz="2000" dirty="0">
                <a:solidFill>
                  <a:schemeClr val="tx1"/>
                </a:solidFill>
                <a:latin typeface="Arial" panose="020B0604020202020204" pitchFamily="34" charset="0"/>
                <a:cs typeface="Arial" panose="020B0604020202020204" pitchFamily="34" charset="0"/>
              </a:rPr>
              <a:t>If you cancel a request that has been filled by an interpreter you will not be eligible for reimbursement</a:t>
            </a:r>
          </a:p>
        </p:txBody>
      </p:sp>
    </p:spTree>
    <p:extLst>
      <p:ext uri="{BB962C8B-B14F-4D97-AF65-F5344CB8AC3E}">
        <p14:creationId xmlns:p14="http://schemas.microsoft.com/office/powerpoint/2010/main" val="3128272907"/>
      </p:ext>
    </p:extLst>
  </p:cSld>
  <p:clrMapOvr>
    <a:masterClrMapping/>
  </p:clrMapOvr>
</p:sld>
</file>

<file path=ppt/theme/theme1.xml><?xml version="1.0" encoding="utf-8"?>
<a:theme xmlns:a="http://schemas.openxmlformats.org/drawingml/2006/main" name="Office Theme">
  <a:themeElements>
    <a:clrScheme name="Health Care Authority">
      <a:dk1>
        <a:srgbClr val="262626"/>
      </a:dk1>
      <a:lt1>
        <a:sysClr val="window" lastClr="FFFFFF"/>
      </a:lt1>
      <a:dk2>
        <a:srgbClr val="1B3668"/>
      </a:dk2>
      <a:lt2>
        <a:srgbClr val="EEECE1"/>
      </a:lt2>
      <a:accent1>
        <a:srgbClr val="1C639F"/>
      </a:accent1>
      <a:accent2>
        <a:srgbClr val="8CC640"/>
      </a:accent2>
      <a:accent3>
        <a:srgbClr val="FDE17D"/>
      </a:accent3>
      <a:accent4>
        <a:srgbClr val="CFA052"/>
      </a:accent4>
      <a:accent5>
        <a:srgbClr val="F2682A"/>
      </a:accent5>
      <a:accent6>
        <a:srgbClr val="644C78"/>
      </a:accent6>
      <a:hlink>
        <a:srgbClr val="1C639F"/>
      </a:hlink>
      <a:folHlink>
        <a:srgbClr val="72A541"/>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owerPoint HCA_template 11-2016 [Compatibility Mode]" id="{06AABCC1-0D68-4A5B-9A5B-8B7FF6187DEB}" vid="{742801F2-F0C6-4B15-93AA-BB1349CC994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966f42ce-ad76-4399-a3db-7da225bd029b">CFCCWEJZ5Z34-729611787-59</_dlc_DocId>
    <_dlc_DocIdUrl xmlns="966f42ce-ad76-4399-a3db-7da225bd029b">
      <Url>https://shared.sp.wa.gov/sites/InsideHCA/medicaid/mpoi/cs/isac/_layouts/15/DocIdRedir.aspx?ID=CFCCWEJZ5Z34-729611787-59</Url>
      <Description>CFCCWEJZ5Z34-729611787-59</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EC1488CAC3CC2248BD1D22AE129A877F" ma:contentTypeVersion="1" ma:contentTypeDescription="Create a new document." ma:contentTypeScope="" ma:versionID="c0deb17fd187e8780de7efdb8d255f7d">
  <xsd:schema xmlns:xsd="http://www.w3.org/2001/XMLSchema" xmlns:xs="http://www.w3.org/2001/XMLSchema" xmlns:p="http://schemas.microsoft.com/office/2006/metadata/properties" xmlns:ns2="966f42ce-ad76-4399-a3db-7da225bd029b" targetNamespace="http://schemas.microsoft.com/office/2006/metadata/properties" ma:root="true" ma:fieldsID="17eb5d93628e34583b3c89ec6863b70d" ns2:_="">
    <xsd:import namespace="966f42ce-ad76-4399-a3db-7da225bd029b"/>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6f42ce-ad76-4399-a3db-7da225bd029b"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11" ma:displayName="Comments"/>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D48AA86-AD55-4ECA-BF76-A5EAD560B7DF}">
  <ds:schemaRefs>
    <ds:schemaRef ds:uri="http://purl.org/dc/terms/"/>
    <ds:schemaRef ds:uri="http://schemas.microsoft.com/office/2006/metadata/properties"/>
    <ds:schemaRef ds:uri="http://schemas.microsoft.com/office/2006/documentManagement/types"/>
    <ds:schemaRef ds:uri="http://purl.org/dc/dcmitype/"/>
    <ds:schemaRef ds:uri="http://purl.org/dc/elements/1.1/"/>
    <ds:schemaRef ds:uri="966f42ce-ad76-4399-a3db-7da225bd029b"/>
    <ds:schemaRef ds:uri="http://www.w3.org/XML/1998/namespace"/>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45BA1A2E-263B-4523-8781-CFA1B7C013D7}">
  <ds:schemaRefs>
    <ds:schemaRef ds:uri="http://schemas.microsoft.com/sharepoint/v3/contenttype/forms"/>
  </ds:schemaRefs>
</ds:datastoreItem>
</file>

<file path=customXml/itemProps3.xml><?xml version="1.0" encoding="utf-8"?>
<ds:datastoreItem xmlns:ds="http://schemas.openxmlformats.org/officeDocument/2006/customXml" ds:itemID="{67FFA5D9-4249-4496-909B-65ED3371E01F}">
  <ds:schemaRefs>
    <ds:schemaRef ds:uri="http://schemas.microsoft.com/sharepoint/events"/>
  </ds:schemaRefs>
</ds:datastoreItem>
</file>

<file path=customXml/itemProps4.xml><?xml version="1.0" encoding="utf-8"?>
<ds:datastoreItem xmlns:ds="http://schemas.openxmlformats.org/officeDocument/2006/customXml" ds:itemID="{EDB09AA0-1890-4F47-9E4F-9055E6178B0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66f42ce-ad76-4399-a3db-7da225bd029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2405</TotalTime>
  <Words>868</Words>
  <Application>Microsoft Office PowerPoint</Application>
  <PresentationFormat>On-screen Show (4:3)</PresentationFormat>
  <Paragraphs>111</Paragraphs>
  <Slides>11</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Lucida Sans Unicode</vt:lpstr>
      <vt:lpstr>Tahoma</vt:lpstr>
      <vt:lpstr>Wingdings</vt:lpstr>
      <vt:lpstr>Office Theme</vt:lpstr>
      <vt:lpstr>Provider’s Guide on How to Bill for Spoken Language Reimbursement</vt:lpstr>
      <vt:lpstr>HCA Reimbursement Policy for Spoken Language Access Providers (LAP)</vt:lpstr>
      <vt:lpstr>Reimbursement Training Objectives</vt:lpstr>
      <vt:lpstr>Provider Responsibility</vt:lpstr>
      <vt:lpstr>PowerPoint Presentation</vt:lpstr>
      <vt:lpstr>Which Requests are Eligible for Reimbursement</vt:lpstr>
      <vt:lpstr>Which Requests are not Eligible for Reimbursement?</vt:lpstr>
      <vt:lpstr>How Much Will I be Reimbursed?</vt:lpstr>
      <vt:lpstr>How Do I Cancel a Request?</vt:lpstr>
      <vt:lpstr>How Do I Request Reimbursement?</vt:lpstr>
      <vt:lpstr>Contact Information</vt:lpstr>
    </vt:vector>
  </TitlesOfParts>
  <Company>WA State Health Care Authority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Spoken Language Provider Billing Guide for Reimbursement</dc:title>
  <dc:creator>mbur107</dc:creator>
  <dc:description/>
  <cp:lastModifiedBy>Hodge, Destiney (HCA)</cp:lastModifiedBy>
  <cp:revision>193</cp:revision>
  <cp:lastPrinted>2018-04-13T17:34:25Z</cp:lastPrinted>
  <dcterms:created xsi:type="dcterms:W3CDTF">2011-08-23T23:36:37Z</dcterms:created>
  <dcterms:modified xsi:type="dcterms:W3CDTF">2021-06-25T16:35:12Z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0x010100EC1488CAC3CC2248BD1D22AE129A877F</vt:lpwstr>
  </property>
  <property fmtid="{D5CDD505-2E9C-101B-9397-08002B2CF9AE}" pid="3" name="_dlc_DocIdItemGuid">
    <vt:lpwstr>dfa77dd2-5d43-450c-ad61-a7da79b65939</vt:lpwstr>
  </property>
  <property fmtid="{D5CDD505-2E9C-101B-9397-08002B2CF9AE}" pid="4" name="MSIP_Label_1520fa42-cf58-4c22-8b93-58cf1d3bd1cb_Enabled">
    <vt:lpwstr>true</vt:lpwstr>
  </property>
  <property fmtid="{D5CDD505-2E9C-101B-9397-08002B2CF9AE}" pid="5" name="MSIP_Label_1520fa42-cf58-4c22-8b93-58cf1d3bd1cb_SetDate">
    <vt:lpwstr>2021-06-03T20:08:14Z</vt:lpwstr>
  </property>
  <property fmtid="{D5CDD505-2E9C-101B-9397-08002B2CF9AE}" pid="6" name="MSIP_Label_1520fa42-cf58-4c22-8b93-58cf1d3bd1cb_Method">
    <vt:lpwstr>Standard</vt:lpwstr>
  </property>
  <property fmtid="{D5CDD505-2E9C-101B-9397-08002B2CF9AE}" pid="7" name="MSIP_Label_1520fa42-cf58-4c22-8b93-58cf1d3bd1cb_Name">
    <vt:lpwstr>Public Information</vt:lpwstr>
  </property>
  <property fmtid="{D5CDD505-2E9C-101B-9397-08002B2CF9AE}" pid="8" name="MSIP_Label_1520fa42-cf58-4c22-8b93-58cf1d3bd1cb_SiteId">
    <vt:lpwstr>11d0e217-264e-400a-8ba0-57dcc127d72d</vt:lpwstr>
  </property>
  <property fmtid="{D5CDD505-2E9C-101B-9397-08002B2CF9AE}" pid="9" name="MSIP_Label_1520fa42-cf58-4c22-8b93-58cf1d3bd1cb_ActionId">
    <vt:lpwstr>cee93d4d-5bad-4560-be38-872a0b0d18d3</vt:lpwstr>
  </property>
  <property fmtid="{D5CDD505-2E9C-101B-9397-08002B2CF9AE}" pid="10" name="MSIP_Label_1520fa42-cf58-4c22-8b93-58cf1d3bd1cb_ContentBits">
    <vt:lpwstr>0</vt:lpwstr>
  </property>
</Properties>
</file>