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41"/>
  </p:notesMasterIdLst>
  <p:handoutMasterIdLst>
    <p:handoutMasterId r:id="rId42"/>
  </p:handoutMasterIdLst>
  <p:sldIdLst>
    <p:sldId id="256" r:id="rId7"/>
    <p:sldId id="310" r:id="rId8"/>
    <p:sldId id="273" r:id="rId9"/>
    <p:sldId id="318" r:id="rId10"/>
    <p:sldId id="274" r:id="rId11"/>
    <p:sldId id="311" r:id="rId12"/>
    <p:sldId id="275" r:id="rId13"/>
    <p:sldId id="312" r:id="rId14"/>
    <p:sldId id="278" r:id="rId15"/>
    <p:sldId id="313" r:id="rId16"/>
    <p:sldId id="281" r:id="rId17"/>
    <p:sldId id="282" r:id="rId18"/>
    <p:sldId id="314" r:id="rId19"/>
    <p:sldId id="285" r:id="rId20"/>
    <p:sldId id="286" r:id="rId21"/>
    <p:sldId id="287" r:id="rId22"/>
    <p:sldId id="315" r:id="rId23"/>
    <p:sldId id="289" r:id="rId24"/>
    <p:sldId id="290" r:id="rId25"/>
    <p:sldId id="316" r:id="rId26"/>
    <p:sldId id="292" r:id="rId27"/>
    <p:sldId id="293" r:id="rId28"/>
    <p:sldId id="295" r:id="rId29"/>
    <p:sldId id="317" r:id="rId30"/>
    <p:sldId id="297" r:id="rId31"/>
    <p:sldId id="298" r:id="rId32"/>
    <p:sldId id="300" r:id="rId33"/>
    <p:sldId id="301" r:id="rId34"/>
    <p:sldId id="302" r:id="rId35"/>
    <p:sldId id="304" r:id="rId36"/>
    <p:sldId id="305" r:id="rId37"/>
    <p:sldId id="307" r:id="rId38"/>
    <p:sldId id="309" r:id="rId39"/>
    <p:sldId id="277" r:id="rId4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ffney, JoAnna (HCA)" initials="GJ(" lastIdx="1" clrIdx="0">
    <p:extLst>
      <p:ext uri="{19B8F6BF-5375-455C-9EA6-DF929625EA0E}">
        <p15:presenceInfo xmlns:p15="http://schemas.microsoft.com/office/powerpoint/2012/main" userId="S::joanna.gaffney@hca.wa.gov::e8fcc35f-b348-4667-88b6-85a4f7b1cc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39F"/>
    <a:srgbClr val="FF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89921" autoAdjust="0"/>
  </p:normalViewPr>
  <p:slideViewPr>
    <p:cSldViewPr>
      <p:cViewPr varScale="1">
        <p:scale>
          <a:sx n="67" d="100"/>
          <a:sy n="67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04B37-8DA0-47D9-B92C-03CDE43A88C9}" type="datetimeFigureOut">
              <a:rPr lang="en-US"/>
              <a:pPr>
                <a:defRPr/>
              </a:pPr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0D6EBB-222F-411A-B43E-0A7EA8E22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17:31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 12787,'-31'120'4849,"2"-40"-3777,11-29-472,18-44-792,9-20-256,32-42-512,15-24-417,18-45 873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751" tIns="45876" rIns="91751" bIns="458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751" tIns="45876" rIns="91751" bIns="4587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09DAE9-1E58-4721-A157-D26EBA17A399}" type="datetimeFigureOut">
              <a:rPr lang="en-US"/>
              <a:pPr>
                <a:defRPr/>
              </a:pPr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88975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6" rIns="91751" bIns="458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751" tIns="45876" rIns="91751" bIns="458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751" tIns="45876" rIns="91751" bIns="458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A7FC31-C3F8-4D59-BBE6-D6225DB53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FC31-C3F8-4D59-BBE6-D6225DB538A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4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take you to the ‘Submitted Professional</a:t>
            </a:r>
            <a:r>
              <a:rPr lang="en-US" baseline="0" dirty="0"/>
              <a:t> Claim Details’ screen. When you are ready to submit your claim, you will click on the ‘submit’ button at the bottom right of the 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B880-F9D1-45DC-81CE-5002F159299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7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7350"/>
            <a:ext cx="480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7772400" cy="12192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A0C8-FF51-4E3C-8572-7558D835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4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A9F3-B8AD-4857-8034-EBD1542E6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5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0D01-DDF1-44FE-A57E-85A3D1B70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875C-9A20-4983-AB60-C5ABC38B9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42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515F-2E5E-4CEE-9C9D-C532FC678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02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840F-E45D-4D80-A36C-8F96FE0A8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38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6D11-B094-4563-91A4-F406A86CF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23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8686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066800"/>
            <a:ext cx="8686800" cy="36607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67338"/>
            <a:ext cx="8686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636B-CE88-4A96-863B-B6885C2F0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25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8686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066800"/>
            <a:ext cx="8686800" cy="36607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67338"/>
            <a:ext cx="8686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556A-C77D-492A-94A1-AE02FDE1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33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8686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066800"/>
            <a:ext cx="8686800" cy="36607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67338"/>
            <a:ext cx="8686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D3F4-CCD5-4AB4-B262-9042E2CA0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68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8686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066800"/>
            <a:ext cx="8686800" cy="36607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67338"/>
            <a:ext cx="8686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1442-55A6-4458-BFCA-7C38FF81E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48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03BC-81BC-4403-8727-89E1BB6FE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01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D9B3-9303-4ECD-9B6D-8E1B5960F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8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D50D-4BEC-4AC6-B4F7-6E067227D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8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FB37-554B-4002-B4B6-D7AB1024B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0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2" b="7744"/>
          <a:stretch>
            <a:fillRect/>
          </a:stretch>
        </p:blipFill>
        <p:spPr bwMode="auto">
          <a:xfrm>
            <a:off x="0" y="6070600"/>
            <a:ext cx="2819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4038600" cy="373380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1"/>
            <a:ext cx="4038600" cy="373380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6E6E-7659-44AF-A62A-CDE67AFC3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4038600" cy="373380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1"/>
            <a:ext cx="4038600" cy="373380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E145-7D18-4783-BE0D-7FBC13BCB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3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2819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7999"/>
            <a:ext cx="4040188" cy="3048001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48001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507C-AB45-402B-8E78-7CA76B94A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4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7999"/>
            <a:ext cx="4040188" cy="3048001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48001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0565-49F6-452D-916D-83AF82529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72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5867400"/>
            <a:ext cx="9144000" cy="9906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D8D8D"/>
                </a:solidFill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9EF0968A-F18A-4DC8-8323-6346A4757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129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69063"/>
            <a:ext cx="2743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82" r:id="rId3"/>
    <p:sldLayoutId id="2147483893" r:id="rId4"/>
    <p:sldLayoutId id="2147483883" r:id="rId5"/>
    <p:sldLayoutId id="2147483894" r:id="rId6"/>
    <p:sldLayoutId id="2147483884" r:id="rId7"/>
    <p:sldLayoutId id="2147483895" r:id="rId8"/>
    <p:sldLayoutId id="2147483885" r:id="rId9"/>
    <p:sldLayoutId id="2147483896" r:id="rId10"/>
    <p:sldLayoutId id="2147483886" r:id="rId11"/>
    <p:sldLayoutId id="2147483897" r:id="rId12"/>
    <p:sldLayoutId id="2147483887" r:id="rId13"/>
    <p:sldLayoutId id="2147483898" r:id="rId14"/>
    <p:sldLayoutId id="2147483888" r:id="rId15"/>
    <p:sldLayoutId id="2147483899" r:id="rId16"/>
    <p:sldLayoutId id="2147483889" r:id="rId17"/>
    <p:sldLayoutId id="2147483900" r:id="rId18"/>
    <p:sldLayoutId id="2147483890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 spc="-5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a.wa.gov/sli-transition" TargetMode="External"/><Relationship Id="rId2" Type="http://schemas.openxmlformats.org/officeDocument/2006/relationships/hyperlink" Target="https://www.hca.wa.gov/isprovide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shs.wa.gov/altsa/office-deaf-and-hard-hearing" TargetMode="External"/><Relationship Id="rId5" Type="http://schemas.openxmlformats.org/officeDocument/2006/relationships/hyperlink" Target="https://www.hca.wa.gov/billers-providers-partners/apple-health-medicaid-providers/enroll-provider" TargetMode="External"/><Relationship Id="rId4" Type="http://schemas.openxmlformats.org/officeDocument/2006/relationships/hyperlink" Target="mailto:INTERPRETERSVCS@hca.w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gov/pubs/adastatute08.htm" TargetMode="External"/><Relationship Id="rId2" Type="http://schemas.openxmlformats.org/officeDocument/2006/relationships/hyperlink" Target="https://www.justice.gov/crt/title-vi-1964-civil-rights-ac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hs.wa.gov/altsa/odhh/sign-language-interpreter-contracts-and-resources-program-1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2296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Provider’s</a:t>
            </a:r>
            <a:r>
              <a:rPr lang="en-US" sz="3600" dirty="0"/>
              <a:t> </a:t>
            </a:r>
            <a:r>
              <a:rPr lang="en-US" sz="3600" b="1" dirty="0"/>
              <a:t>Guide </a:t>
            </a:r>
            <a:r>
              <a:rPr lang="en-US" sz="3600" b="1"/>
              <a:t>on How </a:t>
            </a:r>
            <a:r>
              <a:rPr lang="en-US" sz="3600" b="1" dirty="0"/>
              <a:t>to Bill for Sign Language Reimbursement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229600" cy="1219200"/>
          </a:xfrm>
        </p:spPr>
        <p:txBody>
          <a:bodyPr anchor="t"/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dirty="0"/>
              <a:t>JoAnna Gaffney/Kathy Templet/Destiney Hodge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 dirty="0"/>
              <a:t>Program Specialists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 dirty="0"/>
              <a:t>Medicaid Program Division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 dirty="0"/>
              <a:t>June 2021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247-6B99-422D-A4D5-C2A08438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 I Do Once I receive Approval for Reimbursement?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B529-57CF-47E4-9E4A-6FD3DEB5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103" y="2438400"/>
            <a:ext cx="56388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Once HCA has sent a confirmation email that the request was approved: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80932-E3F4-4D4C-A92B-B7D09DEC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695700"/>
            <a:ext cx="6477000" cy="2209801"/>
          </a:xfrm>
        </p:spPr>
        <p:txBody>
          <a:bodyPr/>
          <a:lstStyle/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Provider is free to submit a ProviderOne reimbursement claim. This claim will be paid up to ODHH rates. The provider must know the prior authorization number (PA).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Upload a copy of the paid interpreter invoice to the reimbursement claim as well as proof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mileage, parking fees, ferry and toll fees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44251-CF51-4B0B-A9ED-2A282FDBF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F6E6E-7659-44AF-A62A-CDE67AFC3C3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4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How to Bill a Claim in ProviderOne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939" y="2499443"/>
            <a:ext cx="861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ProviderOne</a:t>
            </a:r>
            <a:r>
              <a:rPr lang="en-US" sz="2200" dirty="0">
                <a:cs typeface="Arial" panose="020B0604020202020204" pitchFamily="34" charset="0"/>
              </a:rPr>
              <a:t> is used by Washington Apple Health providers to submit claims and manage their provider accounts. It is compatible with the most commonly used internet browsers: Google Chrome, Firefox, Microsoft Edge, Internet Explorer (IE) for Windows, and Safari for Windows and MAC.</a:t>
            </a:r>
          </a:p>
          <a:p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>
                <a:cs typeface="Arial" panose="020B0604020202020204" pitchFamily="34" charset="0"/>
              </a:rPr>
              <a:t>In order for</a:t>
            </a:r>
            <a:r>
              <a:rPr lang="en-US" sz="2200" b="1" dirty="0">
                <a:cs typeface="Arial" panose="020B0604020202020204" pitchFamily="34" charset="0"/>
              </a:rPr>
              <a:t> ProviderOne </a:t>
            </a:r>
            <a:r>
              <a:rPr lang="en-US" sz="2200" dirty="0">
                <a:cs typeface="Arial" panose="020B0604020202020204" pitchFamily="34" charset="0"/>
              </a:rPr>
              <a:t>to work on your computer, verify your browser </a:t>
            </a:r>
            <a:r>
              <a:rPr 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allows popups</a:t>
            </a:r>
            <a:r>
              <a:rPr lang="en-US" sz="2200" dirty="0">
                <a:cs typeface="Arial" panose="020B0604020202020204" pitchFamily="34" charset="0"/>
              </a:rPr>
              <a:t>, as these are vital to successful claims submission.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2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599" y="873237"/>
            <a:ext cx="8229600" cy="104644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Claim 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893" y="1670407"/>
            <a:ext cx="8534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cs typeface="Arial" panose="020B0604020202020204" pitchFamily="34" charset="0"/>
              </a:rPr>
              <a:t>From the Provider Portal,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select the </a:t>
            </a:r>
            <a:r>
              <a:rPr lang="en-US" sz="2200" b="1" dirty="0">
                <a:cs typeface="Arial" panose="020B0604020202020204" pitchFamily="34" charset="0"/>
              </a:rPr>
              <a:t>Online Claims Entry </a:t>
            </a:r>
            <a:r>
              <a:rPr lang="en-US" sz="2200" dirty="0">
                <a:cs typeface="Arial" panose="020B0604020202020204" pitchFamily="34" charset="0"/>
              </a:rPr>
              <a:t>option located under the </a:t>
            </a:r>
            <a:r>
              <a:rPr lang="en-US" sz="2200" b="1" dirty="0">
                <a:cs typeface="Arial" panose="020B0604020202020204" pitchFamily="34" charset="0"/>
              </a:rPr>
              <a:t>Claims</a:t>
            </a:r>
            <a:r>
              <a:rPr lang="en-US" sz="2200" dirty="0">
                <a:cs typeface="Arial" panose="020B0604020202020204" pitchFamily="34" charset="0"/>
              </a:rPr>
              <a:t> heading.</a:t>
            </a:r>
            <a:endParaRPr lang="en-US" sz="22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0800" y="2913968"/>
            <a:ext cx="3886200" cy="3258231"/>
            <a:chOff x="2895600" y="2761569"/>
            <a:chExt cx="3429000" cy="3173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2761569"/>
              <a:ext cx="3429000" cy="31731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 rot="10800000">
              <a:off x="4584695" y="4114800"/>
              <a:ext cx="597408" cy="3048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93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DD37-D645-410A-8744-8EC9148F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Claim Submission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D6FD-EF5E-4B2B-8B3D-7311B47B1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Select the </a:t>
            </a:r>
            <a:r>
              <a:rPr lang="en-US" sz="2400" b="1" dirty="0">
                <a:cs typeface="Arial" panose="020B0604020202020204" pitchFamily="34" charset="0"/>
              </a:rPr>
              <a:t>Submit Professional </a:t>
            </a:r>
            <a:r>
              <a:rPr lang="en-US" sz="2400" dirty="0">
                <a:cs typeface="Arial" panose="020B0604020202020204" pitchFamily="34" charset="0"/>
              </a:rPr>
              <a:t>option.</a:t>
            </a:r>
            <a:endParaRPr lang="en-US" sz="24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E9FDD-E5FD-4745-AE32-074FA3693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9507C-AB45-402B-8E78-7CA76B94A72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CEB0FA-E4F2-4C84-B432-CBDC91F23C54}"/>
              </a:ext>
            </a:extLst>
          </p:cNvPr>
          <p:cNvGrpSpPr/>
          <p:nvPr/>
        </p:nvGrpSpPr>
        <p:grpSpPr>
          <a:xfrm>
            <a:off x="1981200" y="2514600"/>
            <a:ext cx="4789482" cy="3237447"/>
            <a:chOff x="2551108" y="2867340"/>
            <a:chExt cx="4067174" cy="27323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009C6C-2C57-45DC-912B-73B03DD96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108" y="2867340"/>
              <a:ext cx="4067174" cy="27323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BECDE1F1-C438-4EB0-8494-197CB9186E4D}"/>
                </a:ext>
              </a:extLst>
            </p:cNvPr>
            <p:cNvSpPr/>
            <p:nvPr/>
          </p:nvSpPr>
          <p:spPr>
            <a:xfrm rot="10800000">
              <a:off x="4114800" y="3886200"/>
              <a:ext cx="597408" cy="3048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248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5" y="8800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Claim Level: Billing Provider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94" y="1651910"/>
            <a:ext cx="8534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The Billing Provider Information of the claim screen is where the provider billing specifics will be entered. The sign language taxonomy code must be used on reimbursement claims.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4020"/>
            <a:ext cx="7086599" cy="2596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1450" y="5622598"/>
            <a:ext cx="7924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claim will deny if the sign language taxonomy code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171R00000X is not entered on this screen.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4066352"/>
            <a:ext cx="182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171R00000X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38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88427" y="824269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Claim Level: Subscriber/Client Details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794" y="1534365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b="1" dirty="0">
                <a:cs typeface="Arial" panose="020B0604020202020204" pitchFamily="34" charset="0"/>
              </a:rPr>
              <a:t>Subscriber/Client Information section </a:t>
            </a:r>
            <a:r>
              <a:rPr lang="en-US" sz="2000" dirty="0">
                <a:cs typeface="Arial" panose="020B0604020202020204" pitchFamily="34" charset="0"/>
              </a:rPr>
              <a:t>is designated for the client information of the patient that is receiving services.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Answer “no” to the below questions: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Is the claim for a baby on mom’s client ID?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Is this a Medicare Crossover Claim? Answer is always 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“Other Insurance Information” section can be skipped as it is not needed for sign language billing.</a:t>
            </a:r>
            <a:endParaRPr lang="en-US" sz="20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44" y="3950374"/>
            <a:ext cx="5943600" cy="239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00200" y="5088364"/>
            <a:ext cx="340360" cy="216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4" name="Oval 3"/>
          <p:cNvSpPr/>
          <p:nvPr/>
        </p:nvSpPr>
        <p:spPr>
          <a:xfrm>
            <a:off x="6781800" y="5688060"/>
            <a:ext cx="457200" cy="304800"/>
          </a:xfrm>
          <a:prstGeom prst="ellips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916844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Claim Level: Subscriber/Client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9" y="2015325"/>
            <a:ext cx="8534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Once the field is expanded enter the </a:t>
            </a:r>
            <a:r>
              <a:rPr lang="en-US" sz="2000" b="1" dirty="0">
                <a:cs typeface="Arial" panose="020B0604020202020204" pitchFamily="34" charset="0"/>
              </a:rPr>
              <a:t>Patient’s Last Name, Date of Birth, </a:t>
            </a:r>
            <a:r>
              <a:rPr lang="en-US" sz="2000" dirty="0">
                <a:cs typeface="Arial" panose="020B0604020202020204" pitchFamily="34" charset="0"/>
              </a:rPr>
              <a:t>and</a:t>
            </a:r>
            <a:r>
              <a:rPr lang="en-US" sz="2000" b="1" dirty="0">
                <a:cs typeface="Arial" panose="020B0604020202020204" pitchFamily="34" charset="0"/>
              </a:rPr>
              <a:t> Gender</a:t>
            </a:r>
            <a:r>
              <a:rPr lang="en-US" sz="2000" dirty="0">
                <a:cs typeface="Arial" panose="020B0604020202020204" pitchFamily="34" charset="0"/>
              </a:rPr>
              <a:t>. These are required fields.</a:t>
            </a:r>
            <a:endParaRPr lang="en-US" sz="2000" b="1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date of birth must be in the following format:  </a:t>
            </a:r>
            <a:r>
              <a:rPr lang="en-US" sz="2000" b="1" dirty="0">
                <a:cs typeface="Arial" panose="020B0604020202020204" pitchFamily="34" charset="0"/>
              </a:rPr>
              <a:t>MM/DD/CCYY</a:t>
            </a:r>
            <a:r>
              <a:rPr lang="en-US" sz="2000" dirty="0">
                <a:cs typeface="Arial" panose="020B0604020202020204" pitchFamily="34" charset="0"/>
              </a:rPr>
              <a:t>.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072933"/>
            <a:ext cx="8458201" cy="3098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3657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3657600"/>
            <a:ext cx="3733800" cy="47186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" y="4313603"/>
            <a:ext cx="3924300" cy="36439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936394"/>
            <a:ext cx="3124200" cy="43374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4936395"/>
            <a:ext cx="2362200" cy="39760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0394-FB0A-49ED-A4B6-D839E28B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11620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Claim Level: Claim Information Section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D2796-D02F-46D1-B744-105D01EC3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A840F-E45D-4D80-A36C-8F96FE0A803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A2D55-D682-40BC-A7CC-DE6797DC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7" y="1676400"/>
            <a:ext cx="87630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D82EF5-2068-45A4-9FC4-3B23645222A4}"/>
              </a:ext>
            </a:extLst>
          </p:cNvPr>
          <p:cNvSpPr/>
          <p:nvPr/>
        </p:nvSpPr>
        <p:spPr>
          <a:xfrm>
            <a:off x="228600" y="2438400"/>
            <a:ext cx="1981200" cy="27432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0919B-1B31-42FC-86F2-792DC376ACD0}"/>
              </a:ext>
            </a:extLst>
          </p:cNvPr>
          <p:cNvSpPr/>
          <p:nvPr/>
        </p:nvSpPr>
        <p:spPr>
          <a:xfrm>
            <a:off x="381000" y="4343400"/>
            <a:ext cx="2819400" cy="27432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50CE7-306B-4191-A805-F38918105F32}"/>
              </a:ext>
            </a:extLst>
          </p:cNvPr>
          <p:cNvSpPr/>
          <p:nvPr/>
        </p:nvSpPr>
        <p:spPr>
          <a:xfrm>
            <a:off x="228600" y="5006340"/>
            <a:ext cx="2133600" cy="32766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5A035-4025-4B64-8887-718BEF93DA73}"/>
              </a:ext>
            </a:extLst>
          </p:cNvPr>
          <p:cNvSpPr txBox="1"/>
          <p:nvPr/>
        </p:nvSpPr>
        <p:spPr>
          <a:xfrm>
            <a:off x="1584820" y="5018932"/>
            <a:ext cx="77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Z710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BA59E-4B29-4C14-84D9-A64152165B78}"/>
              </a:ext>
            </a:extLst>
          </p:cNvPr>
          <p:cNvSpPr/>
          <p:nvPr/>
        </p:nvSpPr>
        <p:spPr>
          <a:xfrm>
            <a:off x="2343325" y="3429000"/>
            <a:ext cx="457200" cy="304800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4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066800"/>
            <a:ext cx="8382000" cy="7642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Claim Level: Prior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552" y="190657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Click on the red (+) expander to open the </a:t>
            </a:r>
            <a:r>
              <a:rPr lang="en-US" sz="2000" b="1" dirty="0">
                <a:cs typeface="Arial" panose="020B0604020202020204" pitchFamily="34" charset="0"/>
              </a:rPr>
              <a:t>Prior Authorization</a:t>
            </a:r>
            <a:r>
              <a:rPr lang="en-US" sz="2000" dirty="0">
                <a:cs typeface="Arial" panose="020B0604020202020204" pitchFamily="34" charset="0"/>
              </a:rPr>
              <a:t> section.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8" y="2830546"/>
            <a:ext cx="3929063" cy="419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6552" y="35814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Enter the approved </a:t>
            </a:r>
            <a:r>
              <a:rPr lang="en-US" sz="2000" b="1" dirty="0">
                <a:cs typeface="Arial" panose="020B0604020202020204" pitchFamily="34" charset="0"/>
              </a:rPr>
              <a:t>Prior Authorization Number</a:t>
            </a:r>
            <a:r>
              <a:rPr lang="en-US" sz="2000" dirty="0">
                <a:cs typeface="Arial" panose="020B0604020202020204" pitchFamily="34" charset="0"/>
              </a:rPr>
              <a:t>. This is a required field for sign language claims.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21041"/>
            <a:ext cx="6629399" cy="1001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18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0999" y="914400"/>
            <a:ext cx="8382000" cy="7642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Claim Level: Claim Note, EPSDT Information, Condition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1" y="2597723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Arial" panose="020B0604020202020204" pitchFamily="34" charset="0"/>
              </a:rPr>
              <a:t>All of these areas should be skipped as they are not needed for sign language billing.</a:t>
            </a:r>
            <a:endParaRPr lang="en-US" sz="22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51" y="3677658"/>
            <a:ext cx="3378495" cy="1171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51" y="4896524"/>
            <a:ext cx="3378495" cy="37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55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49E5-D4A1-4320-9B9B-0FA79F6B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HCA Reimbursement Policy for Sign Language Interpreter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6C9A-04F9-4A6E-B774-F8E6C0F15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Health Care Authority (HCA) will provide reimbursement for sign language interpreter requests submitted through the ODHH online request form. This process is used when ODHH is unable </a:t>
            </a:r>
            <a:r>
              <a:rPr lang="en-US"/>
              <a:t>to secure </a:t>
            </a:r>
            <a:r>
              <a:rPr lang="en-US" dirty="0"/>
              <a:t>an interpreter for the Apple Health client’s appointment. Reimbursement will be paid at the current ODHH rate. Mileage, travel time, toll fees, and parking will be paid at the incurred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20DAE-3030-4342-B286-B19429A13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3BC-81BC-4403-8727-89E1BB6FE99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5614B-D3EB-47A4-BC39-507C2D46BF60}"/>
              </a:ext>
            </a:extLst>
          </p:cNvPr>
          <p:cNvSpPr txBox="1"/>
          <p:nvPr/>
        </p:nvSpPr>
        <p:spPr>
          <a:xfrm>
            <a:off x="426440" y="4602540"/>
            <a:ext cx="807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16BB676-D425-44AE-8089-18115CE7DFB1}"/>
                  </a:ext>
                </a:extLst>
              </p14:cNvPr>
              <p14:cNvContentPartPr/>
              <p14:nvPr/>
            </p14:nvContentPartPr>
            <p14:xfrm>
              <a:off x="4719195" y="4710030"/>
              <a:ext cx="65520" cy="97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16BB676-D425-44AE-8089-18115CE7DF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555" y="4701390"/>
                <a:ext cx="8316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32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85CE-3711-4605-9EA3-47ACC81D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Claim Level: Is this claim accident related?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204F3-29B6-48C3-A229-9DDD9D7B6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3BC-81BC-4403-8727-89E1BB6FE99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830D2-8C79-4EB1-A6B9-81FD55B2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08426"/>
            <a:ext cx="5684520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9A2995-EB0D-431E-810C-C539900FC82A}"/>
              </a:ext>
            </a:extLst>
          </p:cNvPr>
          <p:cNvSpPr txBox="1"/>
          <p:nvPr/>
        </p:nvSpPr>
        <p:spPr>
          <a:xfrm>
            <a:off x="1371600" y="3134104"/>
            <a:ext cx="5410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cs typeface="Arial" panose="020B0604020202020204" pitchFamily="34" charset="0"/>
              </a:rPr>
              <a:t>This question will always be answered </a:t>
            </a:r>
            <a:r>
              <a:rPr lang="en-US" sz="2200" b="1" dirty="0">
                <a:cs typeface="Arial" panose="020B0604020202020204" pitchFamily="34" charset="0"/>
              </a:rPr>
              <a:t>No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9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4950" y="881035"/>
            <a:ext cx="8382000" cy="100395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4800" b="1" dirty="0"/>
              <a:t>Claim Level: Patient Account Numbe</a:t>
            </a:r>
            <a:r>
              <a:rPr lang="en-US" sz="4800" dirty="0"/>
              <a:t>r</a:t>
            </a:r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4" y="1845838"/>
            <a:ext cx="8534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b="1" dirty="0">
                <a:cs typeface="Arial" panose="020B0604020202020204" pitchFamily="34" charset="0"/>
              </a:rPr>
              <a:t>Patient Account No. </a:t>
            </a:r>
            <a:r>
              <a:rPr lang="en-US" sz="2000" dirty="0">
                <a:cs typeface="Arial" panose="020B0604020202020204" pitchFamily="34" charset="0"/>
              </a:rPr>
              <a:t>You have the option to enter an internal patient account number number that will be included in the Remittance and Status Report (RA)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212228"/>
            <a:ext cx="5847857" cy="489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180780"/>
            <a:ext cx="8534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b="1" dirty="0">
                <a:cs typeface="Arial" panose="020B0604020202020204" pitchFamily="34" charset="0"/>
              </a:rPr>
              <a:t>Place of Service </a:t>
            </a:r>
            <a:r>
              <a:rPr lang="en-US" sz="2000" dirty="0">
                <a:cs typeface="Arial" panose="020B0604020202020204" pitchFamily="34" charset="0"/>
              </a:rPr>
              <a:t>code is required. For sign language billing you will choose either option </a:t>
            </a:r>
            <a:r>
              <a:rPr lang="en-US" sz="2000" b="1" dirty="0">
                <a:cs typeface="Arial" panose="020B0604020202020204" pitchFamily="34" charset="0"/>
              </a:rPr>
              <a:t>11-OFFICE</a:t>
            </a:r>
            <a:r>
              <a:rPr lang="en-US" sz="2000" dirty="0">
                <a:cs typeface="Arial" panose="020B0604020202020204" pitchFamily="34" charset="0"/>
              </a:rPr>
              <a:t> or </a:t>
            </a:r>
            <a:r>
              <a:rPr lang="en-US" sz="2000" b="1" dirty="0">
                <a:cs typeface="Arial" panose="020B0604020202020204" pitchFamily="34" charset="0"/>
              </a:rPr>
              <a:t>12-HOME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85708"/>
            <a:ext cx="5134618" cy="491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6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9009" y="835568"/>
            <a:ext cx="8382000" cy="10039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Claim Level: Diagnosis Codes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2054304"/>
            <a:ext cx="8534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Diagnosis code </a:t>
            </a:r>
            <a:r>
              <a:rPr lang="en-US" sz="2000" b="1" dirty="0">
                <a:cs typeface="Arial" panose="020B0604020202020204" pitchFamily="34" charset="0"/>
              </a:rPr>
              <a:t>Z710</a:t>
            </a:r>
            <a:r>
              <a:rPr lang="en-US" sz="2000" dirty="0">
                <a:cs typeface="Arial" panose="020B0604020202020204" pitchFamily="34" charset="0"/>
              </a:rPr>
              <a:t> is the only code used for sign language billing. Enter this diagnosis in box 1 of the diagnosis area.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Enter this diagnosis without a decimal point.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1" y="3904029"/>
            <a:ext cx="9025017" cy="1066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3657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915566"/>
            <a:ext cx="10668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727801"/>
            <a:ext cx="8382000" cy="7642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Line Level: Service Dates and Place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74064"/>
            <a:ext cx="7315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Enter the </a:t>
            </a:r>
            <a:r>
              <a:rPr lang="en-US" sz="2400" b="1" dirty="0">
                <a:cs typeface="Arial" panose="020B0604020202020204" pitchFamily="34" charset="0"/>
              </a:rPr>
              <a:t>Service Date To and From and Service Date To </a:t>
            </a:r>
            <a:r>
              <a:rPr lang="en-US" sz="2400" dirty="0">
                <a:cs typeface="Arial" panose="020B0604020202020204" pitchFamily="34" charset="0"/>
              </a:rPr>
              <a:t>fields</a:t>
            </a:r>
            <a:r>
              <a:rPr lang="en-US" sz="2000" dirty="0">
                <a:cs typeface="Arial" panose="020B0604020202020204" pitchFamily="34" charset="0"/>
              </a:rPr>
              <a:t>. This should match the date of the appointment on the Master Interpreter Request Form for Medical.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dates of service must be entered in the following format: MM/DD/CCYY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07" y="3732702"/>
            <a:ext cx="4375763" cy="597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28600" y="4367301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b="1" dirty="0">
                <a:cs typeface="Arial" panose="020B0604020202020204" pitchFamily="34" charset="0"/>
              </a:rPr>
              <a:t>Place of Service </a:t>
            </a:r>
            <a:r>
              <a:rPr lang="en-US" sz="2000" dirty="0">
                <a:cs typeface="Arial" panose="020B0604020202020204" pitchFamily="34" charset="0"/>
              </a:rPr>
              <a:t>code is optional at the service line level as it was previously entered. For sign language billing you will choose: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11-OFFICE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12-HOME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07" y="5727958"/>
            <a:ext cx="4500364" cy="651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38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38DD-56F3-4ACE-AEB2-6970BD2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57263"/>
            <a:ext cx="7772400" cy="1362075"/>
          </a:xfrm>
        </p:spPr>
        <p:txBody>
          <a:bodyPr/>
          <a:lstStyle/>
          <a:p>
            <a:r>
              <a:rPr lang="en-US" sz="3600" dirty="0"/>
              <a:t>Line Level: Procedure Code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4B61F-6803-4375-B937-092C2F025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ED50D-4BEC-4AC6-B4F7-6E067227DBB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FFE2A-42BB-4004-B17B-65DDEA028270}"/>
              </a:ext>
            </a:extLst>
          </p:cNvPr>
          <p:cNvSpPr txBox="1"/>
          <p:nvPr/>
        </p:nvSpPr>
        <p:spPr>
          <a:xfrm>
            <a:off x="457200" y="1858631"/>
            <a:ext cx="83058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Enter the </a:t>
            </a:r>
            <a:r>
              <a:rPr lang="en-US" sz="2200" b="1" dirty="0">
                <a:cs typeface="Arial" panose="020B0604020202020204" pitchFamily="34" charset="0"/>
              </a:rPr>
              <a:t>Procedure Code</a:t>
            </a:r>
            <a:r>
              <a:rPr lang="en-US" sz="2200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The following procedure codes that will be used for sign language billing are: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T1013 – 	Sign Language Interpreter Services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S0215 –	Mileage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A0170 –	Parking Fees/Tolls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T2024 – 	Agency ONLY Finder’s Fee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D1687-893B-47D9-899F-4FB26C9C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928177"/>
            <a:ext cx="4417689" cy="588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931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751871"/>
            <a:ext cx="8382000" cy="76424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Line Level: Modifiers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8" y="1503919"/>
            <a:ext cx="8534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When billing for sign language codes or services related to sign language the U3 modifiers is required with each code.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Enter the appropriate 2 digit modifier(s) in the </a:t>
            </a:r>
            <a:r>
              <a:rPr lang="en-US" sz="2000" b="1" dirty="0">
                <a:cs typeface="Arial" panose="020B0604020202020204" pitchFamily="34" charset="0"/>
              </a:rPr>
              <a:t>Modifiers</a:t>
            </a:r>
            <a:r>
              <a:rPr lang="en-US" sz="2000" dirty="0">
                <a:cs typeface="Arial" panose="020B0604020202020204" pitchFamily="34" charset="0"/>
              </a:rPr>
              <a:t> box.	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First modifier will always be U3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Additional modifiers may include: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Modifier U8 for behavioral health or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Modifier U9 for substance abuse disorder (SUD)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Modifier 52 for cancelled appointment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40161"/>
            <a:ext cx="5486400" cy="764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5720019"/>
            <a:ext cx="8305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Note: </a:t>
            </a:r>
            <a:r>
              <a:rPr lang="en-US" dirty="0"/>
              <a:t>52 modifier will always be the last modifier in a series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981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805769"/>
            <a:ext cx="8382000" cy="7642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Line Level: Submitted Charges and Diagnosis Pointers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56" y="1957126"/>
            <a:ext cx="810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Enter the </a:t>
            </a:r>
            <a:r>
              <a:rPr lang="en-US" sz="2000" b="1" dirty="0">
                <a:cs typeface="Arial" panose="020B0604020202020204" pitchFamily="34" charset="0"/>
              </a:rPr>
              <a:t>Submitted Charges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If the dollar amount is a whole number, no decimal point is needed.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36271"/>
            <a:ext cx="3882408" cy="695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8619" y="3601540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For the sign language billing, choose the number 1 from the </a:t>
            </a:r>
            <a:r>
              <a:rPr lang="en-US" sz="2000" b="1" dirty="0">
                <a:cs typeface="Arial" panose="020B0604020202020204" pitchFamily="34" charset="0"/>
              </a:rPr>
              <a:t>Diagnosis Pointer </a:t>
            </a:r>
            <a:r>
              <a:rPr lang="en-US" sz="2000" dirty="0">
                <a:cs typeface="Arial" panose="020B0604020202020204" pitchFamily="34" charset="0"/>
              </a:rPr>
              <a:t>dropdown box 1.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51" y="4060603"/>
            <a:ext cx="4191000" cy="707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61CE66-22CF-4A72-8DCF-C395BB28927A}"/>
              </a:ext>
            </a:extLst>
          </p:cNvPr>
          <p:cNvSpPr txBox="1"/>
          <p:nvPr/>
        </p:nvSpPr>
        <p:spPr>
          <a:xfrm>
            <a:off x="113251" y="4719720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Enter the procedure </a:t>
            </a:r>
            <a:r>
              <a:rPr lang="en-US" sz="2000" b="1" dirty="0">
                <a:cs typeface="Arial" panose="020B0604020202020204" pitchFamily="34" charset="0"/>
              </a:rPr>
              <a:t>Units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For Sign Language interpreter services, 1 unit equals 15 minutes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For mileage, 1 unit equals 1 mile.               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C2C3B-BB38-4BDC-A206-709D0DCF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786411"/>
            <a:ext cx="3255891" cy="588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322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7719" y="836001"/>
            <a:ext cx="88285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Line Level: Medicare Crossover Items, Drug Identification, Prior Authorization, and Additional Service Line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59" y="3381166"/>
            <a:ext cx="853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The following areas are not required for sign language billing.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47" y="4159796"/>
            <a:ext cx="3973503" cy="2010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3657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864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54400" y="6183203"/>
            <a:ext cx="2108200" cy="35729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7998" y="919731"/>
            <a:ext cx="8382000" cy="76424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Line Level: Service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044" y="1702459"/>
            <a:ext cx="853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Select the </a:t>
            </a:r>
            <a:r>
              <a:rPr lang="en-US" sz="2000" b="1" dirty="0">
                <a:cs typeface="Arial" panose="020B0604020202020204" pitchFamily="34" charset="0"/>
              </a:rPr>
              <a:t>Add Service Line Item </a:t>
            </a:r>
            <a:r>
              <a:rPr lang="en-US" sz="2000" dirty="0">
                <a:cs typeface="Arial" panose="020B0604020202020204" pitchFamily="34" charset="0"/>
              </a:rPr>
              <a:t>button to add the procedure line on the claim.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300" y="5385956"/>
            <a:ext cx="777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Ensure all necessary claim information has been entered before clicking the button to add the service line to the claim, or you may get errors.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4015" y="2843301"/>
            <a:ext cx="8451603" cy="2248650"/>
            <a:chOff x="446042" y="2667000"/>
            <a:chExt cx="8451603" cy="15354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042" y="2701801"/>
              <a:ext cx="8451603" cy="15006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343400" y="2667000"/>
              <a:ext cx="1298448" cy="3461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10"/>
          <p:cNvSpPr txBox="1">
            <a:spLocks/>
          </p:cNvSpPr>
          <p:nvPr/>
        </p:nvSpPr>
        <p:spPr>
          <a:xfrm>
            <a:off x="3660648" y="63262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012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397" y="784474"/>
            <a:ext cx="8382000" cy="76424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Update Service Line Items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6" y="1771854"/>
            <a:ext cx="853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To change a service line item select the number of the line that needs to be updated.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This will repopulate the service line item boxes for edits to be made.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Once the service line is updated, click the Update Service Line Item button to add corrected information to the claim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4213954"/>
            <a:ext cx="8697583" cy="1524000"/>
            <a:chOff x="190498" y="3345055"/>
            <a:chExt cx="8697583" cy="152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7" y="3345055"/>
              <a:ext cx="8583284" cy="15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0498" y="4542415"/>
              <a:ext cx="380999" cy="290064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86400" y="4234274"/>
            <a:ext cx="1447800" cy="30480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25682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b="1" dirty="0"/>
              <a:t>Objectives: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Which requests are eligible for reimbursement?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Which requests are not eligible for reimbursement?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How much will I be reimbursed?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How do I cancel a request?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How do I request reimbursement?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Step by step entry for reimbursement claim submission.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Reimbursement Training Objectives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5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0997" y="790923"/>
            <a:ext cx="8382000" cy="76424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Submitting Claim for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7" y="1662261"/>
            <a:ext cx="853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cs typeface="Arial" panose="020B0604020202020204" pitchFamily="34" charset="0"/>
              </a:rPr>
              <a:t>Submit Claim </a:t>
            </a:r>
            <a:r>
              <a:rPr lang="en-US" sz="2000" dirty="0">
                <a:cs typeface="Arial" panose="020B0604020202020204" pitchFamily="34" charset="0"/>
              </a:rPr>
              <a:t>button on the top left header bar to submit your claim.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94644" y="2111615"/>
            <a:ext cx="4006156" cy="1725867"/>
            <a:chOff x="2667000" y="2630354"/>
            <a:chExt cx="4049918" cy="17130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2630354"/>
              <a:ext cx="4049918" cy="17130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4647763" y="2672505"/>
              <a:ext cx="1219638" cy="34144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1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5118" y="3913516"/>
            <a:ext cx="80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following pop up window is displayed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644" y="4426898"/>
            <a:ext cx="3929956" cy="1320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0864" y="5738395"/>
            <a:ext cx="822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cs typeface="Arial" panose="020B0604020202020204" pitchFamily="34" charset="0"/>
              </a:rPr>
              <a:t>OK </a:t>
            </a:r>
            <a:r>
              <a:rPr lang="en-US" sz="2000" dirty="0">
                <a:cs typeface="Arial" panose="020B0604020202020204" pitchFamily="34" charset="0"/>
              </a:rPr>
              <a:t>button to attach a </a:t>
            </a:r>
            <a:r>
              <a:rPr lang="en-US" sz="2000" b="1" dirty="0">
                <a:cs typeface="Arial" panose="020B0604020202020204" pitchFamily="34" charset="0"/>
              </a:rPr>
              <a:t>copy of the paid invoice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0991" y="807125"/>
            <a:ext cx="8382000" cy="76424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Submitting Claim for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90" y="1556580"/>
            <a:ext cx="8001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b="1" dirty="0">
                <a:cs typeface="Arial" panose="020B0604020202020204" pitchFamily="34" charset="0"/>
              </a:rPr>
              <a:t>Claims Backup Documentation</a:t>
            </a:r>
            <a:r>
              <a:rPr lang="en-US" sz="2000" dirty="0">
                <a:cs typeface="Arial" panose="020B0604020202020204" pitchFamily="34" charset="0"/>
              </a:rPr>
              <a:t> page is displayed.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Enter the </a:t>
            </a:r>
            <a:r>
              <a:rPr lang="en-US" sz="2000" b="1" dirty="0">
                <a:cs typeface="Arial" panose="020B0604020202020204" pitchFamily="34" charset="0"/>
              </a:rPr>
              <a:t>Attachment Type </a:t>
            </a:r>
            <a:r>
              <a:rPr lang="en-US" sz="2000" dirty="0">
                <a:cs typeface="Arial" panose="020B0604020202020204" pitchFamily="34" charset="0"/>
              </a:rPr>
              <a:t>of 77-Support Data for Verification.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Enter the </a:t>
            </a:r>
            <a:r>
              <a:rPr lang="en-US" sz="2000" b="1" dirty="0">
                <a:cs typeface="Arial" panose="020B0604020202020204" pitchFamily="34" charset="0"/>
              </a:rPr>
              <a:t>Transmission Code </a:t>
            </a:r>
            <a:r>
              <a:rPr lang="en-US" sz="2000" dirty="0">
                <a:cs typeface="Arial" panose="020B0604020202020204" pitchFamily="34" charset="0"/>
              </a:rPr>
              <a:t>of EL-Electronically Only.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cs typeface="Arial" panose="020B0604020202020204" pitchFamily="34" charset="0"/>
              </a:rPr>
              <a:t>Browse</a:t>
            </a:r>
            <a:r>
              <a:rPr lang="en-US" sz="2000" dirty="0">
                <a:cs typeface="Arial" panose="020B0604020202020204" pitchFamily="34" charset="0"/>
              </a:rPr>
              <a:t> button to choose the electronic file to attach.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cs typeface="Arial" panose="020B0604020202020204" pitchFamily="34" charset="0"/>
              </a:rPr>
              <a:t>OK</a:t>
            </a:r>
            <a:r>
              <a:rPr lang="en-US" sz="2000" dirty="0">
                <a:cs typeface="Arial" panose="020B0604020202020204" pitchFamily="34" charset="0"/>
              </a:rPr>
              <a:t> button.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147D318-97CD-48EE-A025-5784E0F3C3BA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01970" y="3803349"/>
            <a:ext cx="7924800" cy="2598271"/>
            <a:chOff x="609592" y="3479809"/>
            <a:chExt cx="7924800" cy="27824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2" y="3479809"/>
              <a:ext cx="7924800" cy="278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838200" y="4114801"/>
              <a:ext cx="6400800" cy="3048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5257800"/>
              <a:ext cx="2057400" cy="457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5552912">
              <a:off x="7334428" y="5465449"/>
              <a:ext cx="597408" cy="3048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52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0999" y="691502"/>
            <a:ext cx="8382000" cy="764240"/>
          </a:xfrm>
        </p:spPr>
        <p:txBody>
          <a:bodyPr>
            <a:normAutofit/>
          </a:bodyPr>
          <a:lstStyle/>
          <a:p>
            <a:r>
              <a:rPr lang="en-US" sz="3600" b="1" dirty="0"/>
              <a:t>Submitting Claim for Processing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88" y="1544407"/>
            <a:ext cx="8534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The </a:t>
            </a:r>
            <a:r>
              <a:rPr lang="en-US" b="1" dirty="0">
                <a:cs typeface="Arial" panose="020B0604020202020204" pitchFamily="34" charset="0"/>
              </a:rPr>
              <a:t>Submitted Professional Claim Details </a:t>
            </a:r>
            <a:r>
              <a:rPr lang="en-US" dirty="0">
                <a:cs typeface="Arial" panose="020B0604020202020204" pitchFamily="34" charset="0"/>
              </a:rPr>
              <a:t>confirmation page is displayed. It will display a summary of the basic claim information, as well as the assigned claim number (TCN).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ProviderOne will display the attached electronic record under the </a:t>
            </a:r>
            <a:r>
              <a:rPr lang="en-US" b="1" dirty="0">
                <a:cs typeface="Arial" panose="020B0604020202020204" pitchFamily="34" charset="0"/>
              </a:rPr>
              <a:t>Attachment List</a:t>
            </a:r>
            <a:r>
              <a:rPr lang="en-US" dirty="0">
                <a:cs typeface="Arial" panose="020B0604020202020204" pitchFamily="34" charset="0"/>
              </a:rPr>
              <a:t> section.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Click the final </a:t>
            </a:r>
            <a:r>
              <a:rPr lang="en-US" b="1" dirty="0">
                <a:cs typeface="Arial" panose="020B0604020202020204" pitchFamily="34" charset="0"/>
              </a:rPr>
              <a:t>Submit </a:t>
            </a:r>
            <a:r>
              <a:rPr lang="en-US" dirty="0">
                <a:cs typeface="Arial" panose="020B0604020202020204" pitchFamily="34" charset="0"/>
              </a:rPr>
              <a:t>button to send your claim to ProviderOne.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D318-97CD-48EE-A025-5784E0F3C3BA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3298733"/>
            <a:ext cx="8610600" cy="3101787"/>
            <a:chOff x="717296" y="3429000"/>
            <a:chExt cx="8068560" cy="2971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296" y="3429000"/>
              <a:ext cx="7709406" cy="2971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838200" y="5065616"/>
              <a:ext cx="7467600" cy="72558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8113376">
              <a:off x="8188448" y="5799279"/>
              <a:ext cx="597408" cy="3048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890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805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Trouble Shooting Uploading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948194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unable to upload a copy of your paid invoice it could be because: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naming convention has symbols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document type is not recognized/accepted into provider 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a problem with the attachment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0D9B3-9303-4ECD-9B6D-8E1B5960F73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597059"/>
            <a:ext cx="777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If you continue to have trouble uploading paid invoice please email Interpreter Services Inbox for assistance.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15225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When submitting additional documentation in ProviderOne the following are acceptable file formats:</a:t>
            </a:r>
          </a:p>
          <a:p>
            <a:r>
              <a:rPr lang="en-US" sz="2000" dirty="0">
                <a:cs typeface="Arial" panose="020B0604020202020204" pitchFamily="34" charset="0"/>
              </a:rPr>
              <a:t>PDF, GIF, JPEG, DOC, DOCX, XLSX and document sizes no more than 10 MB.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2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855" y="73536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Resources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5605" y="3201466"/>
            <a:ext cx="3973630" cy="11503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/>
              <a:t>Additional Information</a:t>
            </a:r>
          </a:p>
          <a:p>
            <a:r>
              <a:rPr lang="en-US" sz="1800">
                <a:hlinkClick r:id="rId2"/>
              </a:rPr>
              <a:t>www.hca.wa.gov/isproviders</a:t>
            </a:r>
            <a:endParaRPr lang="en-US" sz="1800"/>
          </a:p>
          <a:p>
            <a:r>
              <a:rPr lang="en-US" sz="1800">
                <a:hlinkClick r:id="rId3"/>
              </a:rPr>
              <a:t>www.hca.wa.gov/sli-transition</a:t>
            </a:r>
            <a:r>
              <a:rPr lang="en-US" sz="1800"/>
              <a:t>  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32483CD4-6735-441A-8BA9-8FFECE3175D5}" type="slidenum">
              <a:rPr lang="en-US" altLang="en-US" smtClean="0">
                <a:solidFill>
                  <a:srgbClr val="8D8D8D"/>
                </a:solidFill>
                <a:latin typeface="Lucida Sans Unicode" panose="020B0602030504020204" pitchFamily="34" charset="0"/>
              </a:rPr>
              <a:pPr eaLnBrk="1" hangingPunct="1"/>
              <a:t>34</a:t>
            </a:fld>
            <a:endParaRPr lang="en-US" altLang="en-US" dirty="0">
              <a:solidFill>
                <a:srgbClr val="8D8D8D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05" y="2267798"/>
            <a:ext cx="4337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Contact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INTERPRETERSVCS@hca.wa.gov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5605" y="1521834"/>
            <a:ext cx="3155795" cy="6417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HCA Interpreter Services Program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8825" y="1532766"/>
            <a:ext cx="2612457" cy="4098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Additional Resources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59559" y="2314361"/>
            <a:ext cx="4191000" cy="151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/>
              <a:t>ProviderOne</a:t>
            </a:r>
          </a:p>
          <a:p>
            <a:r>
              <a:rPr lang="en-US" sz="1800" u="sng" dirty="0">
                <a:hlinkClick r:id="rId5"/>
              </a:rPr>
              <a:t>www.hca.wa.gov/billers-providers-partners/apple-health-medicaid-providers/enroll-provider</a:t>
            </a:r>
            <a:r>
              <a:rPr lang="en-US" sz="1800" dirty="0"/>
              <a:t> </a:t>
            </a:r>
          </a:p>
          <a:p>
            <a:r>
              <a:rPr lang="en-US" sz="1800" dirty="0"/>
              <a:t>1-800-562-3022 Ext 16137</a:t>
            </a:r>
            <a:endParaRPr lang="en-US" alt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8825" y="1752600"/>
            <a:ext cx="4298797" cy="151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203002"/>
            <a:ext cx="35832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ODHH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www.dshs.wa.gov/altsa/office-deaf-and-hard-hearing</a:t>
            </a:r>
            <a:r>
              <a:rPr lang="en-US" sz="1900" dirty="0">
                <a:solidFill>
                  <a:srgbClr val="1025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0253F"/>
                </a:solidFill>
                <a:latin typeface="Calibri" panose="020F0502020204030204" pitchFamily="34" charset="0"/>
                <a:cs typeface="Tahoma" pitchFamily="34" charset="0"/>
              </a:rPr>
              <a:t>1-800-422-3263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4559367"/>
            <a:ext cx="3998455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Contact Interpreter Services for program and policy questions. Contact Provider Enrollment for provider file updates. Contact Provider Relations for DDE billing claims/templates or profiles.</a:t>
            </a:r>
          </a:p>
        </p:txBody>
      </p:sp>
    </p:spTree>
    <p:extLst>
      <p:ext uri="{BB962C8B-B14F-4D97-AF65-F5344CB8AC3E}">
        <p14:creationId xmlns:p14="http://schemas.microsoft.com/office/powerpoint/2010/main" val="332449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C457-372E-4BE4-B13D-202B5312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014D-49F0-445B-9B43-F59295AF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Title VI of the Civil Rights Acts of 1964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the 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Americans with Disabilities Act (ADA)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providers are required to assure language access. HCA supports you in this effort by offering interpreter services through our contractors.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HCA’s interpreter services contractors are unable to provide an interpreter, providers are responsible to provide an interpreter at their expense.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86E1F-DE5D-416C-B26A-E2CDF8011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03BC-81BC-4403-8727-89E1BB6FE99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4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Requests are Eligible for Reimbursement?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309085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HCA will </a:t>
            </a:r>
            <a:r>
              <a:rPr lang="en-US" sz="2200" b="1" dirty="0"/>
              <a:t>only</a:t>
            </a:r>
            <a:r>
              <a:rPr lang="en-US" sz="2200" dirty="0"/>
              <a:t> reimburse providers for pre-scheduled requests submitted through ODHH online request form prior to the appointment. Claims for reimbursement must be submitted within 90 days from the date of service, include a prior authorization reference number, ODHH service request number and meet the below criteria:</a:t>
            </a:r>
          </a:p>
          <a:p>
            <a:endParaRPr lang="en-US" sz="2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Request was unable to be filled by ODHH contractor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Request follow ODHH Master contract guidelines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Eligible health care services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Medicaid-eligible clients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Medicaid-enrolled providers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Completed appointments</a:t>
            </a:r>
          </a:p>
          <a:p>
            <a:endParaRPr lang="en-US" sz="1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133600" cy="365125"/>
          </a:xfrm>
        </p:spPr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0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00AE-44D6-414B-A8A8-F882B47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22354"/>
            <a:ext cx="82677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Requests are not Eligible for Reimbursement?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7B1FD-7C79-48A6-88BC-FAEF98CAA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ED50D-4BEC-4AC6-B4F7-6E067227DBB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BF20E-8F3A-4935-995B-DD26D398003E}"/>
              </a:ext>
            </a:extLst>
          </p:cNvPr>
          <p:cNvSpPr txBox="1"/>
          <p:nvPr/>
        </p:nvSpPr>
        <p:spPr>
          <a:xfrm>
            <a:off x="533400" y="1865354"/>
            <a:ext cx="83439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Health Medicaid does not pay or reimburse for interpreter    services when: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request was not submitted to through the ODHH online request form prior to the appointment.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interpreter is a member of the client’s family.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client is receiving inpatient and/or hospital service.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client is receiving nursing facility services.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provider is a public health agency or hospital.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interpreting is providing administrative services, including but not limited to: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Scheduling appointments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Appointment reminder calls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Miscellaneous office or bookkeeping tasks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925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220" y="914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 Will I be Reimbursed?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743200"/>
            <a:ext cx="8219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Interpreter rates are reimbursed at the full rate posted on the </a:t>
            </a:r>
            <a:r>
              <a:rPr lang="en-US" sz="2200" dirty="0">
                <a:hlinkClick r:id="rId2"/>
              </a:rPr>
              <a:t>Office of Deaf and Hard of Hearing Sign language Interpreter rates website 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Any expense that exceeds the established reimbursement rate will not be covered. </a:t>
            </a:r>
            <a:r>
              <a:rPr lang="en-US" sz="2200" b="1" dirty="0"/>
              <a:t>Providers are responsible for paying the difference. </a:t>
            </a:r>
          </a:p>
          <a:p>
            <a:endParaRPr lang="en-US" sz="2200" dirty="0"/>
          </a:p>
          <a:p>
            <a:r>
              <a:rPr lang="en-US" sz="2200" dirty="0"/>
              <a:t>Mileage, travel time and toll fees are reimbursed at the cost incurred.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30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E1EA-F3D7-4AF4-974A-BE6B151B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35" y="1181894"/>
            <a:ext cx="8686800" cy="8048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do I Cancel a Request?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5EC01-2A6B-4A54-B073-EDCCAF5EE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6636B-CE88-4A96-863B-B6885C2F0E1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EEDDB-A2E0-4935-9990-43B477BCE8FB}"/>
              </a:ext>
            </a:extLst>
          </p:cNvPr>
          <p:cNvSpPr txBox="1"/>
          <p:nvPr/>
        </p:nvSpPr>
        <p:spPr>
          <a:xfrm>
            <a:off x="278235" y="2286000"/>
            <a:ext cx="84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If ODHH is unable to fill your interpreter request within your timeframe, proceed with the following for reimbursement:</a:t>
            </a:r>
          </a:p>
          <a:p>
            <a:pPr marL="0" indent="0">
              <a:buNone/>
            </a:pPr>
            <a:endParaRPr lang="en-US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Cancel your request with the ODHH contractor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	If you need to cancel a request, you must email the contractor</a:t>
            </a:r>
            <a:r>
              <a:rPr lang="en-US" b="0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and 	include: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		1.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Service Request (SR)</a:t>
            </a:r>
            <a:r>
              <a:rPr lang="en-US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number you are cancelling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		2. Reason for the cancellation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CD60E0-66F8-4A3F-8727-9520D99B7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4953000"/>
            <a:ext cx="8686800" cy="804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cancel a request that has been filled by an interpreter you will not be eligible for reimbursement</a:t>
            </a:r>
          </a:p>
        </p:txBody>
      </p:sp>
    </p:spTree>
    <p:extLst>
      <p:ext uri="{BB962C8B-B14F-4D97-AF65-F5344CB8AC3E}">
        <p14:creationId xmlns:p14="http://schemas.microsoft.com/office/powerpoint/2010/main" val="81469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515F-2E5E-4CEE-9C9D-C532FC678A2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Request Reimbursement?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70446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Once you secure your own interpreter and pay for their services, you will need to :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Email HCA Interpreter Services at </a:t>
            </a:r>
            <a:r>
              <a:rPr lang="en-US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INTERPRETERSVCS@hca.wa.gov </a:t>
            </a:r>
            <a:endParaRPr lang="en-US" b="0" i="0" u="none" strike="noStrike" baseline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a. Subject line of email must read: Reimbursement Request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b. Body of email must include: 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i. </a:t>
            </a:r>
            <a:r>
              <a:rPr lang="en-US" dirty="0">
                <a:solidFill>
                  <a:srgbClr val="000000"/>
                </a:solidFill>
              </a:rPr>
              <a:t>SR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number of request you have canceled 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ii. Date of the appointment 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iii. Attach a copy of the paid invoice which must include: </a:t>
            </a:r>
          </a:p>
          <a:p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Interpreter name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2. Date/Time of service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3. T</a:t>
            </a:r>
            <a:r>
              <a:rPr lang="en-US" dirty="0">
                <a:solidFill>
                  <a:srgbClr val="000000"/>
                </a:solidFill>
              </a:rPr>
              <a:t>otal paid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amount (include travel time </a:t>
            </a:r>
          </a:p>
          <a:p>
            <a:r>
              <a:rPr lang="en-US" dirty="0">
                <a:solidFill>
                  <a:srgbClr val="000000"/>
                </a:solidFill>
              </a:rPr>
              <a:t>		   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amounts for mileage, parking fees, ferry and toll fees)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5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lth Care Authority">
      <a:dk1>
        <a:srgbClr val="262626"/>
      </a:dk1>
      <a:lt1>
        <a:sysClr val="window" lastClr="FFFFFF"/>
      </a:lt1>
      <a:dk2>
        <a:srgbClr val="1B3668"/>
      </a:dk2>
      <a:lt2>
        <a:srgbClr val="EEECE1"/>
      </a:lt2>
      <a:accent1>
        <a:srgbClr val="1C639F"/>
      </a:accent1>
      <a:accent2>
        <a:srgbClr val="8CC640"/>
      </a:accent2>
      <a:accent3>
        <a:srgbClr val="FDE17D"/>
      </a:accent3>
      <a:accent4>
        <a:srgbClr val="CFA052"/>
      </a:accent4>
      <a:accent5>
        <a:srgbClr val="F2682A"/>
      </a:accent5>
      <a:accent6>
        <a:srgbClr val="644C78"/>
      </a:accent6>
      <a:hlink>
        <a:srgbClr val="1C639F"/>
      </a:hlink>
      <a:folHlink>
        <a:srgbClr val="72A54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66f42ce-ad76-4399-a3db-7da225bd029b">CFCCWEJZ5Z34-1275928145-361</_dlc_DocId>
    <_dlc_DocIdUrl xmlns="966f42ce-ad76-4399-a3db-7da225bd029b">
      <Url>https://shared.sp.wa.gov/sites/InsideHCA/medicaid/mpoi/cs/isac/_layouts/15/DocIdRedir.aspx?ID=CFCCWEJZ5Z34-1275928145-361</Url>
      <Description>CFCCWEJZ5Z34-1275928145-361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A9E0973FD67489196289C3D500F28" ma:contentTypeVersion="1" ma:contentTypeDescription="Create a new document." ma:contentTypeScope="" ma:versionID="cc1902416ab872c32c5df9f3f89af7ea">
  <xsd:schema xmlns:xsd="http://www.w3.org/2001/XMLSchema" xmlns:xs="http://www.w3.org/2001/XMLSchema" xmlns:p="http://schemas.microsoft.com/office/2006/metadata/properties" xmlns:ns2="966f42ce-ad76-4399-a3db-7da225bd029b" targetNamespace="http://schemas.microsoft.com/office/2006/metadata/properties" ma:root="true" ma:fieldsID="c574e0c8893edbc0b216103b2b98d505" ns2:_="">
    <xsd:import namespace="966f42ce-ad76-4399-a3db-7da225bd02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f42ce-ad76-4399-a3db-7da225bd029b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BE7C03-53EA-4FA7-BDBD-48F585AFEC9B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3A5246E-2220-4211-BD85-528794E8C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E17E9-C923-4086-A293-A77AD3539707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966f42ce-ad76-4399-a3db-7da225bd029b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BCF294C-7624-4301-A4C9-801900EC2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f42ce-ad76-4399-a3db-7da225bd0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083821E-430B-433A-A989-BB81FD547B9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24735</TotalTime>
  <Words>2097</Words>
  <Application>Microsoft Office PowerPoint</Application>
  <PresentationFormat>On-screen Show (4:3)</PresentationFormat>
  <Paragraphs>231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Lucida Sans Unicode</vt:lpstr>
      <vt:lpstr>Tahoma</vt:lpstr>
      <vt:lpstr>Wingdings</vt:lpstr>
      <vt:lpstr>Office Theme</vt:lpstr>
      <vt:lpstr>Provider’s Guide on How to Bill for Sign Language Reimbursement</vt:lpstr>
      <vt:lpstr>HCA Reimbursement Policy for Sign Language Interpreter Requests</vt:lpstr>
      <vt:lpstr>PowerPoint Presentation</vt:lpstr>
      <vt:lpstr>Provider Responsibility</vt:lpstr>
      <vt:lpstr>PowerPoint Presentation</vt:lpstr>
      <vt:lpstr>Which Requests are not Eligible for Reimbursement? </vt:lpstr>
      <vt:lpstr>PowerPoint Presentation</vt:lpstr>
      <vt:lpstr>How do I Cancel a Request?</vt:lpstr>
      <vt:lpstr>PowerPoint Presentation</vt:lpstr>
      <vt:lpstr>What Do I Do Once I receive Approval for Reimbursement?</vt:lpstr>
      <vt:lpstr>PowerPoint Presentation</vt:lpstr>
      <vt:lpstr>PowerPoint Presentation</vt:lpstr>
      <vt:lpstr>Claim Submission </vt:lpstr>
      <vt:lpstr>PowerPoint Presentation</vt:lpstr>
      <vt:lpstr>PowerPoint Presentation</vt:lpstr>
      <vt:lpstr>PowerPoint Presentation</vt:lpstr>
      <vt:lpstr>Claim Level: Claim Information Section </vt:lpstr>
      <vt:lpstr>PowerPoint Presentation</vt:lpstr>
      <vt:lpstr>PowerPoint Presentation</vt:lpstr>
      <vt:lpstr>Claim Level: Is this claim accident related?</vt:lpstr>
      <vt:lpstr>PowerPoint Presentation</vt:lpstr>
      <vt:lpstr>PowerPoint Presentation</vt:lpstr>
      <vt:lpstr>PowerPoint Presentation</vt:lpstr>
      <vt:lpstr>Line Level: Procedure Code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Submitting Claim for Processing</vt:lpstr>
      <vt:lpstr>Trouble Shooting Uploading Invoices</vt:lpstr>
      <vt:lpstr>PowerPoint Presentation</vt:lpstr>
    </vt:vector>
  </TitlesOfParts>
  <Company>WA State Health Care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Provider Billing Guide for Reimbursement</dc:title>
  <dc:creator>mbur107</dc:creator>
  <cp:lastModifiedBy>Hodge, Destiney (HCA)</cp:lastModifiedBy>
  <cp:revision>250</cp:revision>
  <dcterms:created xsi:type="dcterms:W3CDTF">2011-08-23T23:36:37Z</dcterms:created>
  <dcterms:modified xsi:type="dcterms:W3CDTF">2021-06-25T16:34:16Z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CFCCWEJZ5Z34-589-300</vt:lpwstr>
  </property>
  <property fmtid="{D5CDD505-2E9C-101B-9397-08002B2CF9AE}" pid="3" name="_dlc_DocIdItemGuid">
    <vt:lpwstr>dcc3b0a5-a012-4f7a-b208-342cbb29f709</vt:lpwstr>
  </property>
  <property fmtid="{D5CDD505-2E9C-101B-9397-08002B2CF9AE}" pid="4" name="_dlc_DocIdUrl">
    <vt:lpwstr>https://shared.sp.wa.gov/sites/InsideHCA/pps/_layouts/15/DocIdRedir.aspx?ID=CFCCWEJZ5Z34-589-300, CFCCWEJZ5Z34-589-300</vt:lpwstr>
  </property>
  <property fmtid="{D5CDD505-2E9C-101B-9397-08002B2CF9AE}" pid="5" name="ContentTypeId">
    <vt:lpwstr>0x010100BAFA9E0973FD67489196289C3D500F28</vt:lpwstr>
  </property>
  <property fmtid="{D5CDD505-2E9C-101B-9397-08002B2CF9AE}" pid="6" name="MSIP_Label_1520fa42-cf58-4c22-8b93-58cf1d3bd1cb_Enabled">
    <vt:lpwstr>true</vt:lpwstr>
  </property>
  <property fmtid="{D5CDD505-2E9C-101B-9397-08002B2CF9AE}" pid="7" name="MSIP_Label_1520fa42-cf58-4c22-8b93-58cf1d3bd1cb_SetDate">
    <vt:lpwstr>2021-06-03T18:16:45Z</vt:lpwstr>
  </property>
  <property fmtid="{D5CDD505-2E9C-101B-9397-08002B2CF9AE}" pid="8" name="MSIP_Label_1520fa42-cf58-4c22-8b93-58cf1d3bd1cb_Method">
    <vt:lpwstr>Standard</vt:lpwstr>
  </property>
  <property fmtid="{D5CDD505-2E9C-101B-9397-08002B2CF9AE}" pid="9" name="MSIP_Label_1520fa42-cf58-4c22-8b93-58cf1d3bd1cb_Name">
    <vt:lpwstr>Public Information</vt:lpwstr>
  </property>
  <property fmtid="{D5CDD505-2E9C-101B-9397-08002B2CF9AE}" pid="10" name="MSIP_Label_1520fa42-cf58-4c22-8b93-58cf1d3bd1cb_SiteId">
    <vt:lpwstr>11d0e217-264e-400a-8ba0-57dcc127d72d</vt:lpwstr>
  </property>
  <property fmtid="{D5CDD505-2E9C-101B-9397-08002B2CF9AE}" pid="11" name="MSIP_Label_1520fa42-cf58-4c22-8b93-58cf1d3bd1cb_ActionId">
    <vt:lpwstr>4ade31fd-7032-4557-8497-6ba2b45cbd01</vt:lpwstr>
  </property>
  <property fmtid="{D5CDD505-2E9C-101B-9397-08002B2CF9AE}" pid="12" name="MSIP_Label_1520fa42-cf58-4c22-8b93-58cf1d3bd1cb_ContentBits">
    <vt:lpwstr>0</vt:lpwstr>
  </property>
</Properties>
</file>