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6"/>
  </p:notesMasterIdLst>
  <p:handoutMasterIdLst>
    <p:handoutMasterId r:id="rId17"/>
  </p:handoutMasterIdLst>
  <p:sldIdLst>
    <p:sldId id="256" r:id="rId6"/>
    <p:sldId id="257" r:id="rId7"/>
    <p:sldId id="277" r:id="rId8"/>
    <p:sldId id="285" r:id="rId9"/>
    <p:sldId id="278" r:id="rId10"/>
    <p:sldId id="286" r:id="rId11"/>
    <p:sldId id="288" r:id="rId12"/>
    <p:sldId id="279" r:id="rId13"/>
    <p:sldId id="282" r:id="rId14"/>
    <p:sldId id="270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easant, Anthony  (HCA)" initials="PA(" lastIdx="3" clrIdx="0">
    <p:extLst>
      <p:ext uri="{19B8F6BF-5375-455C-9EA6-DF929625EA0E}">
        <p15:presenceInfo xmlns:p15="http://schemas.microsoft.com/office/powerpoint/2012/main" userId="S-1-5-21-879123109-1917151826-9522986-31240" providerId="AD"/>
      </p:ext>
    </p:extLst>
  </p:cmAuthor>
  <p:cmAuthor id="2" name="Inman, Jennifer (HCA)" initials="IJ(" lastIdx="4" clrIdx="1">
    <p:extLst>
      <p:ext uri="{19B8F6BF-5375-455C-9EA6-DF929625EA0E}">
        <p15:presenceInfo xmlns:p15="http://schemas.microsoft.com/office/powerpoint/2012/main" userId="S-1-5-21-879123109-1917151826-9522986-139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5221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5221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2015BBA-2950-4695-BBA2-449C6E5F2071}" type="datetimeFigureOut">
              <a:rPr lang="en-US"/>
              <a:pPr>
                <a:defRPr/>
              </a:pPr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575"/>
            <a:ext cx="3037840" cy="465221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575"/>
            <a:ext cx="3037840" cy="465221"/>
          </a:xfrm>
          <a:prstGeom prst="rect">
            <a:avLst/>
          </a:prstGeom>
        </p:spPr>
        <p:txBody>
          <a:bodyPr vert="horz" wrap="square" lIns="91437" tIns="45718" rIns="91437" bIns="4571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B9BA959-2AD1-4D1C-A9D5-CE72B1C814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4580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5221"/>
          </a:xfrm>
          <a:prstGeom prst="rect">
            <a:avLst/>
          </a:prstGeom>
        </p:spPr>
        <p:txBody>
          <a:bodyPr vert="horz" lIns="93173" tIns="46587" rIns="93173" bIns="4658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5221"/>
          </a:xfrm>
          <a:prstGeom prst="rect">
            <a:avLst/>
          </a:prstGeom>
        </p:spPr>
        <p:txBody>
          <a:bodyPr vert="horz" lIns="93173" tIns="46587" rIns="93173" bIns="4658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ECC4E1-F6C2-4186-8DE0-11BEEB247CE8}" type="datetimeFigureOut">
              <a:rPr lang="en-US"/>
              <a:pPr>
                <a:defRPr/>
              </a:pPr>
              <a:t>10/9/2018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3" tIns="46587" rIns="93173" bIns="4658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392"/>
            <a:ext cx="5608320" cy="4182176"/>
          </a:xfrm>
          <a:prstGeom prst="rect">
            <a:avLst/>
          </a:prstGeom>
        </p:spPr>
        <p:txBody>
          <a:bodyPr vert="horz" lIns="93173" tIns="46587" rIns="93173" bIns="46587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575"/>
            <a:ext cx="3037840" cy="465221"/>
          </a:xfrm>
          <a:prstGeom prst="rect">
            <a:avLst/>
          </a:prstGeom>
        </p:spPr>
        <p:txBody>
          <a:bodyPr vert="horz" lIns="93173" tIns="46587" rIns="93173" bIns="4658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575"/>
            <a:ext cx="3037840" cy="465221"/>
          </a:xfrm>
          <a:prstGeom prst="rect">
            <a:avLst/>
          </a:prstGeom>
        </p:spPr>
        <p:txBody>
          <a:bodyPr vert="horz" wrap="square" lIns="93173" tIns="46587" rIns="93173" bIns="4658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125B880-F9D1-45DC-81CE-5002F15929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561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5B880-F9D1-45DC-81CE-5002F159299D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817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5B880-F9D1-45DC-81CE-5002F159299D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3657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This means that physical health, mental health, and drug and alcohol treatment are coordinated through one managed care plan under HCA. With changes came challenges. (</a:t>
            </a:r>
            <a:r>
              <a:rPr lang="en-US" altLang="en-US" b="1" dirty="0" smtClean="0">
                <a:solidFill>
                  <a:schemeClr val="accent5"/>
                </a:solidFill>
              </a:rPr>
              <a:t>Make sure you explain that our program assists providers in meeting their Civil Rights responsibility to assure</a:t>
            </a:r>
            <a:r>
              <a:rPr lang="en-US" altLang="en-US" b="1" baseline="0" dirty="0" smtClean="0">
                <a:solidFill>
                  <a:schemeClr val="accent5"/>
                </a:solidFill>
              </a:rPr>
              <a:t> access for LEP clients.  Some basic data about the program would also be helpful…on-line scheduling system, includes in-person interpreters, ASL, telephonic and VRI; # of filled request last year, </a:t>
            </a:r>
            <a:r>
              <a:rPr lang="en-US" altLang="en-US" b="1" baseline="0" dirty="0" err="1" smtClean="0">
                <a:solidFill>
                  <a:schemeClr val="accent5"/>
                </a:solidFill>
              </a:rPr>
              <a:t>etc</a:t>
            </a:r>
            <a:r>
              <a:rPr lang="en-US" altLang="en-US" b="1" baseline="0" dirty="0" smtClean="0">
                <a:solidFill>
                  <a:schemeClr val="accent5"/>
                </a:solidFill>
              </a:rPr>
              <a:t>….)</a:t>
            </a:r>
            <a:endParaRPr lang="en-US" b="1" dirty="0">
              <a:solidFill>
                <a:schemeClr val="accent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5B880-F9D1-45DC-81CE-5002F159299D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6428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is important to understand the reason for why we can only pay up to the collective bargaining agreement</a:t>
            </a:r>
            <a:r>
              <a:rPr lang="en-US" baseline="0" dirty="0" smtClean="0"/>
              <a:t> and meet the requirements of the CBA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5B880-F9D1-45DC-81CE-5002F159299D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3794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HCA will explain the process of registering and why. And that they must be HCA</a:t>
            </a:r>
            <a:r>
              <a:rPr lang="en-US" baseline="0" dirty="0" smtClean="0"/>
              <a:t> core providers prior to registering with CTS.</a:t>
            </a:r>
          </a:p>
          <a:p>
            <a:r>
              <a:rPr lang="en-US" baseline="0" dirty="0" smtClean="0"/>
              <a:t>HCA will explain that CTS will review the process of online registering, scheduling, and all portal functions.</a:t>
            </a:r>
          </a:p>
          <a:p>
            <a:r>
              <a:rPr lang="en-US" baseline="0" dirty="0" smtClean="0"/>
              <a:t>Call center requests for telephonic or VRI if available</a:t>
            </a:r>
          </a:p>
          <a:p>
            <a:r>
              <a:rPr lang="en-US" baseline="0" dirty="0" smtClean="0"/>
              <a:t>Reimbursement process and what that looks like.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5B880-F9D1-45DC-81CE-5002F159299D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803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HCA will explain the roles of the contractor</a:t>
            </a:r>
            <a:r>
              <a:rPr lang="en-US" baseline="0" dirty="0" smtClean="0"/>
              <a:t> and HCA</a:t>
            </a:r>
          </a:p>
          <a:p>
            <a:r>
              <a:rPr lang="en-US" baseline="0" dirty="0" smtClean="0"/>
              <a:t>Eligibility check is to ensure that the client and service is covered.  HCA does not pay for non-Medicaid eligible clients or services.  For non-medical providers will need to go through Beacon Health.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5B880-F9D1-45DC-81CE-5002F159299D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92778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5B880-F9D1-45DC-81CE-5002F159299D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5860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5B880-F9D1-45DC-81CE-5002F159299D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4613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Picture 1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91200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13" y="1851025"/>
            <a:ext cx="4637087" cy="81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29000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29200"/>
            <a:ext cx="7772400" cy="1219200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560F880-1BD9-4D88-801F-2FA12AE338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6766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00600"/>
            <a:ext cx="86868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066800"/>
            <a:ext cx="8686800" cy="366077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5367338"/>
            <a:ext cx="86868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5CC2164-9DE2-489D-A4AE-6FE3E64E35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2615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10000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47D318-97CD-48EE-A025-5784E0F3C3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9168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F2BC95B-EB75-4A98-8133-04352013C8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4839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1"/>
            <a:ext cx="4038600" cy="3733800"/>
          </a:xfrm>
        </p:spPr>
        <p:txBody>
          <a:bodyPr/>
          <a:lstStyle>
            <a:lvl1pPr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1"/>
            <a:ext cx="4038600" cy="3733800"/>
          </a:xfrm>
        </p:spPr>
        <p:txBody>
          <a:bodyPr/>
          <a:lstStyle>
            <a:lvl1pPr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AC29E2-A468-4121-8195-7769AB3168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30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6220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47999"/>
            <a:ext cx="4040188" cy="3048001"/>
          </a:xfrm>
        </p:spPr>
        <p:txBody>
          <a:bodyPr/>
          <a:lstStyle>
            <a:lvl1pPr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36220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47999"/>
            <a:ext cx="4041775" cy="3048001"/>
          </a:xfrm>
        </p:spPr>
        <p:txBody>
          <a:bodyPr/>
          <a:lstStyle>
            <a:lvl1pPr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7E3CF75-F288-4307-8F35-2AA612EB65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495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E67168-B41B-4FA1-80BE-7134A95DAC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0417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FE602D-70F8-4D7E-8AD2-4CFF1B26A0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6574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66800"/>
            <a:ext cx="5111750" cy="5059363"/>
          </a:xfrm>
        </p:spPr>
        <p:txBody>
          <a:bodyPr/>
          <a:lstStyle>
            <a:lvl1pPr>
              <a:defRPr sz="32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2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20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20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62200"/>
            <a:ext cx="3008313" cy="37639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AFB87A-A7BA-4DD1-AF99-D0E3817F71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2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00600"/>
            <a:ext cx="86868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066800"/>
            <a:ext cx="8686800" cy="366077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5367338"/>
            <a:ext cx="86868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AC8FD4-9023-491C-85BF-4517C0B04C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454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10800000">
            <a:off x="0" y="5867400"/>
            <a:ext cx="9144000" cy="990600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D8D8D"/>
                </a:solidFill>
                <a:latin typeface="Lucida Sans Unicode" panose="020B0602030504020204" pitchFamily="34" charset="0"/>
              </a:defRPr>
            </a:lvl1pPr>
          </a:lstStyle>
          <a:p>
            <a:fld id="{F70FC4A1-3435-49A6-8C0B-1492754D4A9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86000"/>
            <a:ext cx="8229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031" name="Picture 11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6469063"/>
            <a:ext cx="274320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1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91200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10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825" y="304800"/>
            <a:ext cx="1985963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 spc="-5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25406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25406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25406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25406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Calibri" panose="020F0502020204030204" pitchFamily="34" charset="0"/>
          <a:ea typeface="+mn-ea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Calibri" panose="020F0502020204030204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Anthony.pheasant@hca.wa.gov" TargetMode="External"/><Relationship Id="rId3" Type="http://schemas.openxmlformats.org/officeDocument/2006/relationships/hyperlink" Target="https://www.hca.wa.gov/billers-providers/programs-and-services/interpreter-services" TargetMode="External"/><Relationship Id="rId7" Type="http://schemas.openxmlformats.org/officeDocument/2006/relationships/hyperlink" Target="mailto:accounts@ulsonline.ne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hcauniversal.com/" TargetMode="External"/><Relationship Id="rId5" Type="http://schemas.openxmlformats.org/officeDocument/2006/relationships/hyperlink" Target="mailto:Katherine.templet@hca.wa.gov" TargetMode="External"/><Relationship Id="rId4" Type="http://schemas.openxmlformats.org/officeDocument/2006/relationships/hyperlink" Target="mailto:INTERPRETERSVCS@hca.wa.go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ustice.gov/crt/title-vi-1964-civil-rights-ac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da.gov/pubs/adastatute08.ht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fm.wa.gov/labor/agreements/15-17/default.as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hcauniversal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hcauniversal.com/new-requester-registration/" TargetMode="External"/><Relationship Id="rId2" Type="http://schemas.openxmlformats.org/officeDocument/2006/relationships/hyperlink" Target="https://www.hca.wa.gov/billers-providers/apple-health-medicaid-providers/enroll-provide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billing@ulsonline.ne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ortress.wa.gov/dshs/odhhapps/Interpreters/ODHHInterpreters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0"/>
            <a:ext cx="8229600" cy="1752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200" dirty="0" smtClean="0"/>
              <a:t>Interpreter Services</a:t>
            </a:r>
            <a:r>
              <a:rPr lang="en-US" sz="4200" dirty="0" smtClean="0">
                <a:solidFill>
                  <a:schemeClr val="accent5"/>
                </a:solidFill>
              </a:rPr>
              <a:t> </a:t>
            </a:r>
            <a:r>
              <a:rPr lang="en-US" sz="4200" dirty="0" smtClean="0"/>
              <a:t>Program</a:t>
            </a:r>
            <a:endParaRPr lang="en-US" sz="4200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457200" y="5181600"/>
            <a:ext cx="8229600" cy="1219200"/>
          </a:xfrm>
        </p:spPr>
        <p:txBody>
          <a:bodyPr anchor="b"/>
          <a:lstStyle/>
          <a:p>
            <a:pPr algn="l" eaLnBrk="1" hangingPunct="1">
              <a:spcBef>
                <a:spcPct val="0"/>
              </a:spcBef>
            </a:pPr>
            <a:r>
              <a:rPr lang="en-US" altLang="en-US" sz="1800" dirty="0" smtClean="0"/>
              <a:t>Kathy Templet/Anthony Pheasant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dirty="0" smtClean="0"/>
              <a:t>Program Specialists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dirty="0" smtClean="0"/>
              <a:t>Medicaid Program Operations and Integrity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dirty="0" smtClean="0"/>
              <a:t>October 3,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209800"/>
            <a:ext cx="4038600" cy="414654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800" b="1" dirty="0" smtClean="0"/>
              <a:t>HCA Interpreter Services </a:t>
            </a:r>
            <a:r>
              <a:rPr lang="en-US" sz="1800" b="1" dirty="0"/>
              <a:t>Program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www.hca.wa.gov/billers-providers/programs-and-services/interpreter-services</a:t>
            </a:r>
            <a:endParaRPr lang="en-US" sz="18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>
                <a:hlinkClick r:id="rId4"/>
              </a:rPr>
              <a:t>INTERPRETERSVCS@hca.wa.gov</a:t>
            </a:r>
            <a:endParaRPr lang="en-US" sz="1800" dirty="0"/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altLang="en-US" sz="1800" dirty="0" smtClean="0">
              <a:solidFill>
                <a:schemeClr val="tx1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altLang="en-US" sz="1800" dirty="0" smtClean="0">
              <a:solidFill>
                <a:schemeClr val="tx1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altLang="en-US" sz="1800" dirty="0">
              <a:solidFill>
                <a:schemeClr val="tx1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altLang="en-US" sz="18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Kathy Templet, Program Specialist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chemeClr val="tx1"/>
                </a:solidFill>
                <a:hlinkClick r:id="rId5"/>
              </a:rPr>
              <a:t>Katherine.templet@hca.wa.gov</a:t>
            </a:r>
            <a:endParaRPr lang="en-US" altLang="en-US" sz="1800" dirty="0" smtClean="0">
              <a:solidFill>
                <a:schemeClr val="tx1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10253F"/>
                </a:solidFill>
              </a:rPr>
              <a:t>(360)725-0769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2483CD4-6735-441A-8BA9-8FFECE3175D5}" type="slidenum">
              <a:rPr lang="en-US" altLang="en-US">
                <a:solidFill>
                  <a:srgbClr val="8D8D8D"/>
                </a:solidFill>
                <a:latin typeface="Lucida Sans Unicode" panose="020B0602030504020204" pitchFamily="34" charset="0"/>
              </a:rPr>
              <a:pPr eaLnBrk="1" hangingPunct="1"/>
              <a:t>10</a:t>
            </a:fld>
            <a:endParaRPr lang="en-US" altLang="en-US" dirty="0">
              <a:solidFill>
                <a:srgbClr val="8D8D8D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67200" y="2209800"/>
            <a:ext cx="4876800" cy="4191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Universal Language Service</a:t>
            </a:r>
          </a:p>
          <a:p>
            <a:pPr marL="285750" indent="-28575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hlinkClick r:id="rId6"/>
              </a:rPr>
              <a:t>https://hcauniversal.com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pPr marL="285750" indent="-28575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hlinkClick r:id="rId7"/>
              </a:rPr>
              <a:t>accounts@ulsonline.net</a:t>
            </a:r>
            <a:endParaRPr lang="en-US" dirty="0"/>
          </a:p>
          <a:p>
            <a:pPr marL="285750" indent="-28575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rgbClr val="10253F"/>
                </a:solidFill>
              </a:rPr>
              <a:t>1 </a:t>
            </a:r>
            <a:r>
              <a:rPr lang="en-US" dirty="0">
                <a:solidFill>
                  <a:srgbClr val="10253F"/>
                </a:solidFill>
              </a:rPr>
              <a:t>(888) </a:t>
            </a:r>
            <a:r>
              <a:rPr lang="en-US" dirty="0" smtClean="0">
                <a:solidFill>
                  <a:srgbClr val="10253F"/>
                </a:solidFill>
              </a:rPr>
              <a:t>462-0500</a:t>
            </a:r>
            <a:endParaRPr lang="en-US" dirty="0">
              <a:solidFill>
                <a:srgbClr val="10253F"/>
              </a:solidFill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Tahoma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altLang="en-US" dirty="0" smtClean="0">
              <a:latin typeface="Calibri" panose="020F0502020204030204" pitchFamily="34" charset="0"/>
              <a:cs typeface="Tahoma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altLang="en-US" dirty="0">
              <a:latin typeface="Calibri" panose="020F0502020204030204" pitchFamily="34" charset="0"/>
              <a:cs typeface="Tahoma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altLang="en-US" dirty="0" smtClean="0">
              <a:latin typeface="Calibri" panose="020F0502020204030204" pitchFamily="34" charset="0"/>
              <a:cs typeface="Tahoma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altLang="en-US" dirty="0" smtClean="0">
              <a:latin typeface="Calibri" panose="020F0502020204030204" pitchFamily="34" charset="0"/>
              <a:cs typeface="Tahoma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en-US" dirty="0" smtClean="0">
                <a:latin typeface="Calibri" panose="020F0502020204030204" pitchFamily="34" charset="0"/>
                <a:cs typeface="Tahoma" pitchFamily="34" charset="0"/>
              </a:rPr>
              <a:t>Anthony </a:t>
            </a:r>
            <a:r>
              <a:rPr lang="en-US" altLang="en-US" dirty="0">
                <a:latin typeface="Calibri" panose="020F0502020204030204" pitchFamily="34" charset="0"/>
                <a:cs typeface="Tahoma" pitchFamily="34" charset="0"/>
              </a:rPr>
              <a:t>Pheasant, Program Specialist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en-US" dirty="0">
                <a:latin typeface="Calibri" panose="020F0502020204030204" pitchFamily="34" charset="0"/>
                <a:cs typeface="Tahoma" pitchFamily="34" charset="0"/>
                <a:hlinkClick r:id="rId8"/>
              </a:rPr>
              <a:t>Anthony.pheasant@hca.wa.gov</a:t>
            </a:r>
            <a:endParaRPr lang="en-US" altLang="en-US" dirty="0">
              <a:latin typeface="Calibri" panose="020F0502020204030204" pitchFamily="34" charset="0"/>
              <a:cs typeface="Tahoma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en-US" dirty="0">
                <a:latin typeface="Calibri" panose="020F0502020204030204" pitchFamily="34" charset="0"/>
                <a:cs typeface="Tahoma" pitchFamily="34" charset="0"/>
              </a:rPr>
              <a:t>360-725-1258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Tahom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4114800"/>
            <a:ext cx="8229600" cy="762000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5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5406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5406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5406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5406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HCA Program Staff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Overview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533D3E7-4393-45F8-AA3A-16A7CEC56B7D}" type="slidenum">
              <a:rPr lang="en-US" altLang="en-US">
                <a:solidFill>
                  <a:srgbClr val="8D8D8D"/>
                </a:solidFill>
                <a:latin typeface="Lucida Sans Unicode" panose="020B0602030504020204" pitchFamily="34" charset="0"/>
              </a:rPr>
              <a:pPr eaLnBrk="1" hangingPunct="1"/>
              <a:t>2</a:t>
            </a:fld>
            <a:endParaRPr lang="en-US" altLang="en-US">
              <a:solidFill>
                <a:srgbClr val="8D8D8D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1000" y="2356789"/>
            <a:ext cx="48768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Tahoma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Tahoma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Tahoma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Tahom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ern="120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 smtClean="0">
                <a:solidFill>
                  <a:schemeClr val="tx1"/>
                </a:solidFill>
              </a:rPr>
              <a:t>Background</a:t>
            </a:r>
          </a:p>
          <a:p>
            <a:r>
              <a:rPr lang="en-US" altLang="en-US" sz="2000" dirty="0" smtClean="0">
                <a:solidFill>
                  <a:schemeClr val="tx1"/>
                </a:solidFill>
              </a:rPr>
              <a:t>Interpreters</a:t>
            </a:r>
          </a:p>
          <a:p>
            <a:r>
              <a:rPr lang="en-US" altLang="en-US" sz="2000" dirty="0" smtClean="0">
                <a:solidFill>
                  <a:schemeClr val="tx1"/>
                </a:solidFill>
              </a:rPr>
              <a:t>How the program works for providers</a:t>
            </a:r>
          </a:p>
          <a:p>
            <a:r>
              <a:rPr lang="en-US" altLang="en-US" sz="2000" dirty="0" smtClean="0">
                <a:solidFill>
                  <a:schemeClr val="tx1"/>
                </a:solidFill>
              </a:rPr>
              <a:t>The Interpreter Services Contractor</a:t>
            </a:r>
          </a:p>
          <a:p>
            <a:r>
              <a:rPr lang="en-US" altLang="en-US" sz="2000" dirty="0" smtClean="0">
                <a:solidFill>
                  <a:schemeClr val="tx1"/>
                </a:solidFill>
              </a:rPr>
              <a:t>The reimbursement process</a:t>
            </a:r>
            <a:endParaRPr lang="en-US" altLang="en-US" sz="2000" dirty="0">
              <a:solidFill>
                <a:schemeClr val="tx1"/>
              </a:solidFill>
            </a:endParaRPr>
          </a:p>
          <a:p>
            <a:endParaRPr lang="en-US" altLang="en-US" sz="2000" dirty="0" smtClean="0"/>
          </a:p>
          <a:p>
            <a:endParaRPr lang="en-US" altLang="en-US" sz="1200" dirty="0" smtClean="0"/>
          </a:p>
          <a:p>
            <a:endParaRPr lang="en-US" altLang="en-US" sz="2000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4419600"/>
            <a:ext cx="82296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Tahoma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Tahoma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Tahoma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Tahom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ern="120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Providers are required to assure language access according to </a:t>
            </a:r>
            <a:r>
              <a:rPr lang="en-US" sz="1800" dirty="0">
                <a:hlinkClick r:id="rId3"/>
              </a:rPr>
              <a:t>Title VI of the Civil Rights Acts of 1964</a:t>
            </a:r>
            <a:r>
              <a:rPr lang="en-US" sz="1800" dirty="0"/>
              <a:t> and the </a:t>
            </a:r>
            <a:r>
              <a:rPr lang="en-US" sz="1800" dirty="0">
                <a:hlinkClick r:id="rId4"/>
              </a:rPr>
              <a:t>Americans with Disabilities Act (ADA).</a:t>
            </a:r>
            <a:r>
              <a:rPr lang="en-US" sz="1800" dirty="0"/>
              <a:t> Our Interpreter Service Program supports you in this effort by offering interpreter services for Medicaid covered appointments through our contract with Universal Language Service. </a:t>
            </a:r>
          </a:p>
          <a:p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Background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703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</a:rPr>
              <a:t>Current regions and counties that have joined the IMC since April 1, 2016: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</a:rPr>
              <a:t>SW Washington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</a:rPr>
              <a:t>Clark </a:t>
            </a:r>
            <a:r>
              <a:rPr lang="en-US" altLang="en-US" dirty="0">
                <a:solidFill>
                  <a:schemeClr val="tx1"/>
                </a:solidFill>
              </a:rPr>
              <a:t>and </a:t>
            </a:r>
            <a:r>
              <a:rPr lang="en-US" altLang="en-US" dirty="0" smtClean="0">
                <a:solidFill>
                  <a:schemeClr val="tx1"/>
                </a:solidFill>
              </a:rPr>
              <a:t>Skamania counties</a:t>
            </a:r>
          </a:p>
          <a:p>
            <a:pPr marL="914400" lvl="2" indent="0">
              <a:buNone/>
            </a:pPr>
            <a:endParaRPr lang="en-US" altLang="en-US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</a:rPr>
              <a:t>North Central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</a:rPr>
              <a:t>Chelan, Douglas, and Grant counties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D318-97CD-48EE-A025-5784E0F3C3BA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0825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694A549-58B6-417F-A0A8-3B84DBC9C4BA}" type="slidenum">
              <a:rPr lang="en-US" altLang="en-US">
                <a:solidFill>
                  <a:srgbClr val="8D8D8D"/>
                </a:solidFill>
                <a:latin typeface="Lucida Sans Unicode" panose="020B0602030504020204" pitchFamily="34" charset="0"/>
              </a:rPr>
              <a:pPr eaLnBrk="1" hangingPunct="1"/>
              <a:t>4</a:t>
            </a:fld>
            <a:endParaRPr lang="en-US" altLang="en-US">
              <a:solidFill>
                <a:srgbClr val="8D8D8D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113846"/>
            <a:ext cx="8229600" cy="8382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5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5406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5406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5406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5406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dirty="0" smtClean="0"/>
              <a:t>Interpreters and the Union 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7502" y="1828799"/>
            <a:ext cx="8229600" cy="459682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Tahoma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Tahoma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Tahoma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Tahom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Ø"/>
            </a:pPr>
            <a:endParaRPr lang="en-US" altLang="en-US" sz="16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en-US" sz="16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866602" y="2058263"/>
            <a:ext cx="73914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 Governor </a:t>
            </a: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granted spoken Language Access Providers (LAP)s bargaining rights in 2011. 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HCA and DSHS are required to follow the collective bargaining agreement (CBA). This means: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Interpreters must be LAPs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DSHS certified/authorized or recognized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Payment rates are set by the CBA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Agreement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(CBA) </a:t>
            </a: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between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 state and the Union can be found at the Office of Financial Management: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Language Access Providers WFSE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ASL Interpreters are exempt from the bargaining agreement and terms</a:t>
            </a: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17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IMC Changes effective January 1, 2018 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D318-97CD-48EE-A025-5784E0F3C3BA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4127" y="2332038"/>
            <a:ext cx="8229600" cy="384016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400" dirty="0" smtClean="0">
                <a:solidFill>
                  <a:schemeClr val="tx1"/>
                </a:solidFill>
                <a:cs typeface="Calibri" panose="020F0502020204030204" pitchFamily="34" charset="0"/>
              </a:rPr>
              <a:t>How does this </a:t>
            </a:r>
            <a:r>
              <a:rPr lang="en-US" sz="2400" dirty="0">
                <a:solidFill>
                  <a:schemeClr val="tx1"/>
                </a:solidFill>
                <a:cs typeface="Calibri" panose="020F0502020204030204" pitchFamily="34" charset="0"/>
              </a:rPr>
              <a:t>a</a:t>
            </a:r>
            <a:r>
              <a:rPr lang="en-US" sz="2400" dirty="0" smtClean="0">
                <a:solidFill>
                  <a:schemeClr val="tx1"/>
                </a:solidFill>
                <a:cs typeface="Calibri" panose="020F0502020204030204" pitchFamily="34" charset="0"/>
              </a:rPr>
              <a:t>ffect the way IMC providers request an interpreter?</a:t>
            </a:r>
          </a:p>
          <a:p>
            <a:pPr marL="0" indent="0">
              <a:buNone/>
              <a:defRPr/>
            </a:pPr>
            <a:endParaRPr lang="en-US" sz="1800" dirty="0" smtClean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1800" dirty="0" smtClean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</a:rPr>
              <a:t>You must register with </a:t>
            </a:r>
            <a:r>
              <a:rPr lang="en-US" sz="1800" dirty="0" smtClean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  <a:hlinkClick r:id="rId3"/>
              </a:rPr>
              <a:t>Universal Language Service</a:t>
            </a:r>
            <a:r>
              <a:rPr lang="en-US" sz="1800" dirty="0" smtClean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</a:rPr>
              <a:t>.  </a:t>
            </a:r>
          </a:p>
          <a:p>
            <a:pPr marL="457200" lvl="1" indent="0">
              <a:buNone/>
              <a:defRPr/>
            </a:pPr>
            <a:endParaRPr lang="en-US" sz="1800" dirty="0" smtClean="0">
              <a:solidFill>
                <a:schemeClr val="tx1"/>
              </a:solidFill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1800" dirty="0" smtClean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</a:rPr>
              <a:t>You must pre-schedule interpreters using their online scheduling system.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1800" dirty="0" smtClean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</a:rPr>
              <a:t>For last </a:t>
            </a:r>
            <a:r>
              <a:rPr lang="en-US" sz="1800" dirty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</a:rPr>
              <a:t>minute </a:t>
            </a:r>
            <a:r>
              <a:rPr lang="en-US" sz="1800" dirty="0" smtClean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</a:rPr>
              <a:t>emergent requests</a:t>
            </a:r>
            <a:r>
              <a:rPr lang="en-US" sz="1800" dirty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smtClean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</a:rPr>
              <a:t>you can call the Universal Language Service customer </a:t>
            </a:r>
            <a:r>
              <a:rPr lang="en-US" sz="1800" dirty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</a:rPr>
              <a:t>service center (425) 454-8074.</a:t>
            </a:r>
            <a:endParaRPr lang="en-US" sz="1800" dirty="0" smtClean="0">
              <a:solidFill>
                <a:schemeClr val="tx1"/>
              </a:solidFill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  <a:defRPr/>
            </a:pPr>
            <a:endParaRPr lang="en-US" sz="1800" dirty="0" smtClean="0">
              <a:solidFill>
                <a:schemeClr val="tx2"/>
              </a:solidFill>
            </a:endParaRPr>
          </a:p>
          <a:p>
            <a:pPr marL="914400" lvl="2" indent="0">
              <a:buFont typeface="Arial" panose="020B0604020202020204" pitchFamily="34" charset="0"/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220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923" y="11969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Eligibility for Covered Interpreter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923" y="2339975"/>
            <a:ext cx="8229600" cy="422275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Apple Health Medicaid Appointments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Current Medicaid eligible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Services covered in their benefit package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Provided by a Medicaid Provider (Authorized Requestor)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1"/>
                </a:solidFill>
              </a:rPr>
              <a:t>Authorized </a:t>
            </a:r>
            <a:r>
              <a:rPr lang="en-US" sz="2000" b="1" dirty="0">
                <a:solidFill>
                  <a:schemeClr val="accent1"/>
                </a:solidFill>
              </a:rPr>
              <a:t>Requestors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An authorized requestor is any health care provider that is</a:t>
            </a:r>
            <a:r>
              <a:rPr lang="en-US" sz="1800" dirty="0" smtClean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rgbClr val="1B3668">
                    <a:lumMod val="50000"/>
                  </a:srgbClr>
                </a:solidFill>
              </a:rPr>
              <a:t>Enrolled </a:t>
            </a:r>
            <a:r>
              <a:rPr lang="en-US" sz="1600" dirty="0">
                <a:solidFill>
                  <a:srgbClr val="1B3668">
                    <a:lumMod val="50000"/>
                  </a:srgbClr>
                </a:solidFill>
              </a:rPr>
              <a:t>as an HCA </a:t>
            </a:r>
            <a:r>
              <a:rPr lang="en-US" sz="1600" dirty="0" smtClean="0">
                <a:solidFill>
                  <a:srgbClr val="1B3668">
                    <a:lumMod val="50000"/>
                  </a:srgbClr>
                </a:solidFill>
              </a:rPr>
              <a:t>provider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1B3668">
                    <a:lumMod val="50000"/>
                  </a:srgbClr>
                </a:solidFill>
              </a:rPr>
              <a:t>Complete the application online on our website at </a:t>
            </a:r>
            <a:r>
              <a:rPr lang="en-US" sz="1400" u="sng" dirty="0">
                <a:hlinkClick r:id="rId2"/>
              </a:rPr>
              <a:t>https://</a:t>
            </a:r>
            <a:r>
              <a:rPr lang="en-US" sz="1400" u="sng" dirty="0" smtClean="0">
                <a:hlinkClick r:id="rId2"/>
              </a:rPr>
              <a:t>www.hca.wa.gov/billers-providers/apple-health-medicaid-providers/enroll-provider</a:t>
            </a:r>
            <a:endParaRPr lang="en-US" sz="1400" dirty="0">
              <a:solidFill>
                <a:srgbClr val="1B3668">
                  <a:lumMod val="50000"/>
                </a:srgb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1B3668">
                    <a:lumMod val="50000"/>
                  </a:srgbClr>
                </a:solidFill>
              </a:rPr>
              <a:t>Registered with HCA’s </a:t>
            </a:r>
            <a:r>
              <a:rPr lang="en-US" sz="1600" dirty="0" smtClean="0">
                <a:solidFill>
                  <a:srgbClr val="1B3668">
                    <a:lumMod val="50000"/>
                  </a:srgbClr>
                </a:solidFill>
              </a:rPr>
              <a:t>contractor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400" dirty="0"/>
              <a:t>Register </a:t>
            </a:r>
            <a:r>
              <a:rPr lang="en-US" sz="1400" dirty="0" smtClean="0"/>
              <a:t>with Universal at </a:t>
            </a:r>
            <a:r>
              <a:rPr lang="en-US" sz="1400" dirty="0">
                <a:hlinkClick r:id="rId3"/>
              </a:rPr>
              <a:t>https://hcauniversal.com/new-requester-registration</a:t>
            </a:r>
            <a:r>
              <a:rPr lang="en-US" sz="1400" dirty="0" smtClean="0">
                <a:hlinkClick r:id="rId3"/>
              </a:rPr>
              <a:t>/</a:t>
            </a:r>
            <a:r>
              <a:rPr lang="en-US" sz="1400" dirty="0" smtClean="0"/>
              <a:t> and </a:t>
            </a:r>
            <a:r>
              <a:rPr lang="en-US" sz="1400" dirty="0"/>
              <a:t>take the required training to create an account. 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sz="1000" dirty="0">
              <a:solidFill>
                <a:srgbClr val="1B3668">
                  <a:lumMod val="50000"/>
                </a:srgb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lvl="2"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D318-97CD-48EE-A025-5784E0F3C3BA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6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Services not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0" y="2688737"/>
            <a:ext cx="7391400" cy="3352800"/>
          </a:xfrm>
        </p:spPr>
        <p:txBody>
          <a:bodyPr/>
          <a:lstStyle/>
          <a:p>
            <a:pPr>
              <a:buNone/>
            </a:pPr>
            <a:r>
              <a:rPr lang="en-US" altLang="en-US" sz="2000" b="1" dirty="0" smtClean="0">
                <a:solidFill>
                  <a:schemeClr val="accent1"/>
                </a:solidFill>
              </a:rPr>
              <a:t>Apple Health Medicaid </a:t>
            </a:r>
            <a:r>
              <a:rPr lang="en-US" altLang="en-US" sz="2000" b="1" dirty="0">
                <a:solidFill>
                  <a:schemeClr val="accent1"/>
                </a:solidFill>
              </a:rPr>
              <a:t>does </a:t>
            </a:r>
            <a:r>
              <a:rPr lang="en-US" altLang="en-US" sz="2000" b="1" dirty="0" smtClean="0">
                <a:solidFill>
                  <a:schemeClr val="accent1"/>
                </a:solidFill>
              </a:rPr>
              <a:t>not pay for </a:t>
            </a:r>
            <a:r>
              <a:rPr lang="en-US" altLang="en-US" sz="2000" b="1" dirty="0">
                <a:solidFill>
                  <a:schemeClr val="accent1"/>
                </a:solidFill>
              </a:rPr>
              <a:t>interpreter </a:t>
            </a:r>
            <a:r>
              <a:rPr lang="en-US" altLang="en-US" sz="2000" b="1" dirty="0" smtClean="0">
                <a:solidFill>
                  <a:schemeClr val="accent1"/>
                </a:solidFill>
              </a:rPr>
              <a:t>services related</a:t>
            </a:r>
          </a:p>
          <a:p>
            <a:pPr>
              <a:buNone/>
            </a:pPr>
            <a:r>
              <a:rPr lang="en-US" altLang="en-US" sz="2000" b="1" dirty="0" smtClean="0">
                <a:solidFill>
                  <a:schemeClr val="accent1"/>
                </a:solidFill>
              </a:rPr>
              <a:t> to:</a:t>
            </a:r>
            <a:endParaRPr lang="en-US" altLang="en-US" sz="2000" b="1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1800" dirty="0" smtClean="0"/>
              <a:t>Administrative Services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1600" dirty="0" smtClean="0"/>
              <a:t>Scheduling appointments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1600" dirty="0" smtClean="0"/>
              <a:t>Appointment reminder phone calls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1600" dirty="0" smtClean="0"/>
              <a:t>Paperwork</a:t>
            </a:r>
            <a:endParaRPr lang="en-US" altLang="en-US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1800" dirty="0" smtClean="0"/>
              <a:t>Inpatient </a:t>
            </a:r>
            <a:r>
              <a:rPr lang="en-US" altLang="en-US" sz="1800" dirty="0"/>
              <a:t>hospital services (e.g. labor and delivery</a:t>
            </a:r>
            <a:r>
              <a:rPr lang="en-US" altLang="en-US" sz="1800" dirty="0" smtClean="0"/>
              <a:t>)</a:t>
            </a:r>
            <a:endParaRPr lang="en-US" altLang="en-US" sz="1800" strike="sngStrike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1800" dirty="0"/>
              <a:t>Nursing facility </a:t>
            </a:r>
            <a:r>
              <a:rPr lang="en-US" altLang="en-US" sz="1800" dirty="0" smtClean="0"/>
              <a:t>services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1800" dirty="0" smtClean="0"/>
              <a:t>Public health agencies and public health hospitals (certified public expenditures)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D318-97CD-48EE-A025-5784E0F3C3BA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1253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12825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Universal Language Service as the Contractor for </a:t>
            </a:r>
            <a:br>
              <a:rPr lang="en-US" sz="2800" dirty="0" smtClean="0"/>
            </a:br>
            <a:r>
              <a:rPr lang="en-US" sz="2800" dirty="0" smtClean="0"/>
              <a:t>Interpreter Services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D318-97CD-48EE-A025-5784E0F3C3BA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altLang="en-US" sz="2000" b="1" dirty="0" smtClean="0">
                <a:solidFill>
                  <a:schemeClr val="tx1"/>
                </a:solidFill>
              </a:rPr>
              <a:t>The Contractor (Universal Language Service): </a:t>
            </a:r>
          </a:p>
          <a:p>
            <a:pPr marL="685800" lvl="1" eaLnBrk="1" hangingPunct="1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sz="1800" dirty="0" smtClean="0"/>
              <a:t>Receives, schedules, and responds to requests for interpreter services</a:t>
            </a:r>
          </a:p>
          <a:p>
            <a:pPr marL="685800" lvl="1" eaLnBrk="1" hangingPunct="1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sz="1800" dirty="0" smtClean="0"/>
              <a:t>Screens requests for eligibility (provider, client, service)</a:t>
            </a:r>
          </a:p>
          <a:p>
            <a:pPr marL="1085850" lvl="2" eaLnBrk="1" hangingPunct="1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sz="1800" dirty="0" smtClean="0"/>
              <a:t>Verified 48 hours in advance and at the time of request</a:t>
            </a:r>
          </a:p>
          <a:p>
            <a:pPr marL="685800" lvl="1" eaLnBrk="1" hangingPunct="1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sz="1800" dirty="0" smtClean="0"/>
              <a:t>Contracts with certified, authorized, or recognized interpreters to provide language access services </a:t>
            </a:r>
          </a:p>
          <a:p>
            <a:pPr marL="685800" lvl="1" eaLnBrk="1" hangingPunct="1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sz="1800" dirty="0" smtClean="0"/>
              <a:t>Pays the interpreters for services provided</a:t>
            </a:r>
          </a:p>
          <a:p>
            <a:pPr marL="685800" lvl="1" eaLnBrk="1" hangingPunct="1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sz="1800" dirty="0" smtClean="0"/>
              <a:t>Provides Face to Face Interpretation</a:t>
            </a:r>
          </a:p>
        </p:txBody>
      </p:sp>
    </p:spTree>
    <p:extLst>
      <p:ext uri="{BB962C8B-B14F-4D97-AF65-F5344CB8AC3E}">
        <p14:creationId xmlns:p14="http://schemas.microsoft.com/office/powerpoint/2010/main" val="2489460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defRPr/>
            </a:pPr>
            <a:r>
              <a:rPr lang="en-US" dirty="0"/>
              <a:t>What happens if </a:t>
            </a:r>
            <a:r>
              <a:rPr lang="en-US" dirty="0" smtClean="0"/>
              <a:t>a request cannot be filled?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7D318-97CD-48EE-A025-5784E0F3C3BA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2305504"/>
            <a:ext cx="8229600" cy="3962400"/>
          </a:xfrm>
        </p:spPr>
        <p:txBody>
          <a:bodyPr/>
          <a:lstStyle/>
          <a:p>
            <a:pPr marL="457200" lvl="1" indent="0">
              <a:buNone/>
              <a:defRPr/>
            </a:pPr>
            <a:r>
              <a:rPr lang="en-US" sz="1800" dirty="0" smtClean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</a:rPr>
              <a:t>If Universal Language Service is unable to fill </a:t>
            </a:r>
            <a:r>
              <a:rPr lang="en-US" sz="1800" dirty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</a:rPr>
              <a:t>an ASL </a:t>
            </a:r>
            <a:r>
              <a:rPr lang="en-US" sz="1800" dirty="0" smtClean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</a:rPr>
              <a:t>or IMC Behavioral Health or Substance Use Disorder interpreter request, a provider may get its own interpreter, and submit a request for reimbursement to </a:t>
            </a:r>
            <a:r>
              <a:rPr lang="en-US" sz="1800" u="sng" dirty="0">
                <a:hlinkClick r:id="rId3"/>
              </a:rPr>
              <a:t>billing@ulsonline.net</a:t>
            </a:r>
            <a:r>
              <a:rPr lang="en-US" sz="1800" dirty="0" smtClean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</a:rPr>
              <a:t>.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en-US" sz="1800" dirty="0">
              <a:solidFill>
                <a:schemeClr val="tx1"/>
              </a:solidFill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  <a:defRPr/>
            </a:pPr>
            <a:r>
              <a:rPr lang="en-US" sz="1800" dirty="0" smtClean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</a:rPr>
              <a:t>What to submit to </a:t>
            </a:r>
            <a:r>
              <a:rPr lang="en-US" sz="1800" dirty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</a:rPr>
              <a:t>Universal Language Service to </a:t>
            </a:r>
            <a:r>
              <a:rPr lang="en-US" sz="1800" dirty="0" smtClean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</a:rPr>
              <a:t>receive reimbursement: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1800" dirty="0" smtClean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</a:rPr>
              <a:t>Copy of the job number from Universal Language Service. 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1800" dirty="0" smtClean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</a:rPr>
              <a:t>Copy of the paid invoice.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1800" dirty="0" smtClean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</a:rPr>
              <a:t>Completed reimbursement voucher</a:t>
            </a:r>
          </a:p>
          <a:p>
            <a:pPr marL="457200" lvl="1" indent="0">
              <a:buNone/>
              <a:defRPr/>
            </a:pPr>
            <a:endParaRPr lang="en-US" sz="1800" dirty="0">
              <a:solidFill>
                <a:schemeClr val="tx1"/>
              </a:solidFill>
              <a:ea typeface="Tahoma" panose="020B060403050404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  <a:defRPr/>
            </a:pPr>
            <a:r>
              <a:rPr lang="en-US" sz="1800" dirty="0" smtClean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</a:rPr>
              <a:t>Note: HCA will not issue reimbursements that exceed the CBA agreed rates or ASL rates determined by the </a:t>
            </a:r>
            <a:r>
              <a:rPr lang="en-US" sz="1800" dirty="0" smtClean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  <a:hlinkClick r:id="rId4"/>
              </a:rPr>
              <a:t>ODHH website</a:t>
            </a:r>
            <a:r>
              <a:rPr lang="en-US" sz="1800" dirty="0" smtClean="0">
                <a:solidFill>
                  <a:schemeClr val="tx1"/>
                </a:solidFill>
                <a:ea typeface="Tahoma" panose="020B0604030504040204" pitchFamily="34" charset="0"/>
                <a:cs typeface="Calibri" panose="020F0502020204030204" pitchFamily="34" charset="0"/>
              </a:rPr>
              <a:t>. You are responsible for any remaining balance. </a:t>
            </a:r>
          </a:p>
          <a:p>
            <a:pPr marL="914400" lvl="2" indent="0">
              <a:buFont typeface="Arial" panose="020B0604020202020204" pitchFamily="34" charset="0"/>
              <a:buNone/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52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Health Care Authority">
      <a:dk1>
        <a:srgbClr val="262626"/>
      </a:dk1>
      <a:lt1>
        <a:sysClr val="window" lastClr="FFFFFF"/>
      </a:lt1>
      <a:dk2>
        <a:srgbClr val="1B3668"/>
      </a:dk2>
      <a:lt2>
        <a:srgbClr val="EEECE1"/>
      </a:lt2>
      <a:accent1>
        <a:srgbClr val="1C639F"/>
      </a:accent1>
      <a:accent2>
        <a:srgbClr val="8CC640"/>
      </a:accent2>
      <a:accent3>
        <a:srgbClr val="FDE17D"/>
      </a:accent3>
      <a:accent4>
        <a:srgbClr val="CFA052"/>
      </a:accent4>
      <a:accent5>
        <a:srgbClr val="F2682A"/>
      </a:accent5>
      <a:accent6>
        <a:srgbClr val="644C78"/>
      </a:accent6>
      <a:hlink>
        <a:srgbClr val="1C639F"/>
      </a:hlink>
      <a:folHlink>
        <a:srgbClr val="72A54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HCA_template 11-2016 [Compatibility Mode]" id="{06AABCC1-0D68-4A5B-9A5B-8B7FF6187DEB}" vid="{742801F2-F0C6-4B15-93AA-BB1349CC99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488CAC3CC2248BD1D22AE129A877F" ma:contentTypeVersion="1" ma:contentTypeDescription="Create a new document." ma:contentTypeScope="" ma:versionID="c0deb17fd187e8780de7efdb8d255f7d">
  <xsd:schema xmlns:xsd="http://www.w3.org/2001/XMLSchema" xmlns:xs="http://www.w3.org/2001/XMLSchema" xmlns:p="http://schemas.microsoft.com/office/2006/metadata/properties" xmlns:ns2="966f42ce-ad76-4399-a3db-7da225bd029b" targetNamespace="http://schemas.microsoft.com/office/2006/metadata/properties" ma:root="true" ma:fieldsID="17eb5d93628e34583b3c89ec6863b70d" ns2:_="">
    <xsd:import namespace="966f42ce-ad76-4399-a3db-7da225bd029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6f42ce-ad76-4399-a3db-7da225bd029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11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66f42ce-ad76-4399-a3db-7da225bd029b">CFCCWEJZ5Z34-729611787-59</_dlc_DocId>
    <_dlc_DocIdUrl xmlns="966f42ce-ad76-4399-a3db-7da225bd029b">
      <Url>https://shared.sp.wa.gov/sites/InsideHCA/medicaid/mpoi/cs/isac/_layouts/15/DocIdRedir.aspx?ID=CFCCWEJZ5Z34-729611787-59</Url>
      <Description>CFCCWEJZ5Z34-729611787-59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FFA5D9-4249-4496-909B-65ED3371E01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EDB09AA0-1890-4F47-9E4F-9055E6178B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6f42ce-ad76-4399-a3db-7da225bd02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48AA86-AD55-4ECA-BF76-A5EAD560B7DF}">
  <ds:schemaRefs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infopath/2007/PartnerControls"/>
    <ds:schemaRef ds:uri="966f42ce-ad76-4399-a3db-7da225bd029b"/>
  </ds:schemaRefs>
</ds:datastoreItem>
</file>

<file path=customXml/itemProps4.xml><?xml version="1.0" encoding="utf-8"?>
<ds:datastoreItem xmlns:ds="http://schemas.openxmlformats.org/officeDocument/2006/customXml" ds:itemID="{45BA1A2E-263B-4523-8781-CFA1B7C013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1782</TotalTime>
  <Words>807</Words>
  <Application>Microsoft Office PowerPoint</Application>
  <PresentationFormat>On-screen Show (4:3)</PresentationFormat>
  <Paragraphs>128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Lucida Sans Unicode</vt:lpstr>
      <vt:lpstr>Tahoma</vt:lpstr>
      <vt:lpstr>Wingdings</vt:lpstr>
      <vt:lpstr>Office Theme</vt:lpstr>
      <vt:lpstr>Interpreter Services Program</vt:lpstr>
      <vt:lpstr>Overview</vt:lpstr>
      <vt:lpstr>Background</vt:lpstr>
      <vt:lpstr>PowerPoint Presentation</vt:lpstr>
      <vt:lpstr>IMC Changes effective January 1, 2018 </vt:lpstr>
      <vt:lpstr>Eligibility for Covered Interpreter Services</vt:lpstr>
      <vt:lpstr>Services not covered</vt:lpstr>
      <vt:lpstr>Universal Language Service as the Contractor for  Interpreter Services </vt:lpstr>
      <vt:lpstr>What happens if a request cannot be filled?</vt:lpstr>
      <vt:lpstr>Questions?</vt:lpstr>
    </vt:vector>
  </TitlesOfParts>
  <Company>WA State Health Care Authority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Integrated Managed Care </dc:subject>
  <dc:creator>mbur107</dc:creator>
  <dc:description/>
  <cp:lastModifiedBy>Templet, Katherine (HCA)</cp:lastModifiedBy>
  <cp:revision>157</cp:revision>
  <cp:lastPrinted>2018-04-13T17:34:25Z</cp:lastPrinted>
  <dcterms:created xsi:type="dcterms:W3CDTF">2011-08-23T23:36:37Z</dcterms:created>
  <dcterms:modified xsi:type="dcterms:W3CDTF">2018-10-09T16:25:35Z</dcterms:modified>
  <cp:category>Interpreter Services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0x010100EC1488CAC3CC2248BD1D22AE129A877F</vt:lpwstr>
  </property>
  <property fmtid="{D5CDD505-2E9C-101B-9397-08002B2CF9AE}" pid="3" name="_dlc_DocIdItemGuid">
    <vt:lpwstr>dfa77dd2-5d43-450c-ad61-a7da79b65939</vt:lpwstr>
  </property>
</Properties>
</file>