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903" r:id="rId5"/>
    <p:sldMasterId id="2147483919" r:id="rId6"/>
    <p:sldMasterId id="2147483931" r:id="rId7"/>
  </p:sldMasterIdLst>
  <p:notesMasterIdLst>
    <p:notesMasterId r:id="rId53"/>
  </p:notesMasterIdLst>
  <p:handoutMasterIdLst>
    <p:handoutMasterId r:id="rId54"/>
  </p:handoutMasterIdLst>
  <p:sldIdLst>
    <p:sldId id="311" r:id="rId8"/>
    <p:sldId id="313" r:id="rId9"/>
    <p:sldId id="489" r:id="rId10"/>
    <p:sldId id="263" r:id="rId11"/>
    <p:sldId id="257" r:id="rId12"/>
    <p:sldId id="258" r:id="rId13"/>
    <p:sldId id="262" r:id="rId14"/>
    <p:sldId id="259" r:id="rId15"/>
    <p:sldId id="260" r:id="rId16"/>
    <p:sldId id="264" r:id="rId17"/>
    <p:sldId id="587" r:id="rId18"/>
    <p:sldId id="490" r:id="rId19"/>
    <p:sldId id="525" r:id="rId20"/>
    <p:sldId id="588" r:id="rId21"/>
    <p:sldId id="589" r:id="rId22"/>
    <p:sldId id="601" r:id="rId23"/>
    <p:sldId id="590" r:id="rId24"/>
    <p:sldId id="498" r:id="rId25"/>
    <p:sldId id="519" r:id="rId26"/>
    <p:sldId id="514" r:id="rId27"/>
    <p:sldId id="520" r:id="rId28"/>
    <p:sldId id="615" r:id="rId29"/>
    <p:sldId id="617" r:id="rId30"/>
    <p:sldId id="591" r:id="rId31"/>
    <p:sldId id="618" r:id="rId32"/>
    <p:sldId id="619" r:id="rId33"/>
    <p:sldId id="620" r:id="rId34"/>
    <p:sldId id="621" r:id="rId35"/>
    <p:sldId id="622" r:id="rId36"/>
    <p:sldId id="623" r:id="rId37"/>
    <p:sldId id="624" r:id="rId38"/>
    <p:sldId id="625" r:id="rId39"/>
    <p:sldId id="626" r:id="rId40"/>
    <p:sldId id="627" r:id="rId41"/>
    <p:sldId id="628" r:id="rId42"/>
    <p:sldId id="629" r:id="rId43"/>
    <p:sldId id="630" r:id="rId44"/>
    <p:sldId id="592" r:id="rId45"/>
    <p:sldId id="593" r:id="rId46"/>
    <p:sldId id="597" r:id="rId47"/>
    <p:sldId id="598" r:id="rId48"/>
    <p:sldId id="599" r:id="rId49"/>
    <p:sldId id="600" r:id="rId50"/>
    <p:sldId id="424" r:id="rId51"/>
    <p:sldId id="314"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72191" autoAdjust="0"/>
  </p:normalViewPr>
  <p:slideViewPr>
    <p:cSldViewPr>
      <p:cViewPr varScale="1">
        <p:scale>
          <a:sx n="50" d="100"/>
          <a:sy n="50" d="100"/>
        </p:scale>
        <p:origin x="1060"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221"/>
          </a:xfrm>
          <a:prstGeom prst="rect">
            <a:avLst/>
          </a:prstGeom>
        </p:spPr>
        <p:txBody>
          <a:bodyPr vert="horz" lIns="91437" tIns="45718" rIns="91437" bIns="4571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1"/>
            <a:ext cx="3037840" cy="465221"/>
          </a:xfrm>
          <a:prstGeom prst="rect">
            <a:avLst/>
          </a:prstGeom>
        </p:spPr>
        <p:txBody>
          <a:bodyPr vert="horz" lIns="91437" tIns="45718" rIns="91437" bIns="45718" rtlCol="0"/>
          <a:lstStyle>
            <a:lvl1pPr algn="r" fontAlgn="auto">
              <a:spcBef>
                <a:spcPts val="0"/>
              </a:spcBef>
              <a:spcAft>
                <a:spcPts val="0"/>
              </a:spcAft>
              <a:defRPr sz="1200">
                <a:latin typeface="+mn-lt"/>
              </a:defRPr>
            </a:lvl1pPr>
          </a:lstStyle>
          <a:p>
            <a:pPr>
              <a:defRPr/>
            </a:pPr>
            <a:fld id="{02015BBA-2950-4695-BBA2-449C6E5F2071}" type="datetimeFigureOut">
              <a:rPr lang="en-US"/>
              <a:pPr>
                <a:defRPr/>
              </a:pPr>
              <a:t>5/27/2020</a:t>
            </a:fld>
            <a:endParaRPr lang="en-US" dirty="0"/>
          </a:p>
        </p:txBody>
      </p:sp>
      <p:sp>
        <p:nvSpPr>
          <p:cNvPr id="4" name="Footer Placeholder 3"/>
          <p:cNvSpPr>
            <a:spLocks noGrp="1"/>
          </p:cNvSpPr>
          <p:nvPr>
            <p:ph type="ftr" sz="quarter" idx="2"/>
          </p:nvPr>
        </p:nvSpPr>
        <p:spPr>
          <a:xfrm>
            <a:off x="0" y="8829575"/>
            <a:ext cx="3037840" cy="465221"/>
          </a:xfrm>
          <a:prstGeom prst="rect">
            <a:avLst/>
          </a:prstGeom>
        </p:spPr>
        <p:txBody>
          <a:bodyPr vert="horz" lIns="91437" tIns="45718" rIns="91437" bIns="45718"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575"/>
            <a:ext cx="3037840" cy="465221"/>
          </a:xfrm>
          <a:prstGeom prst="rect">
            <a:avLst/>
          </a:prstGeom>
        </p:spPr>
        <p:txBody>
          <a:bodyPr vert="horz" wrap="square" lIns="91437" tIns="45718" rIns="91437" bIns="45718" numCol="1" anchor="b" anchorCtr="0" compatLnSpc="1">
            <a:prstTxWarp prst="textNoShape">
              <a:avLst/>
            </a:prstTxWarp>
          </a:bodyPr>
          <a:lstStyle>
            <a:lvl1pPr algn="r">
              <a:defRPr sz="1200">
                <a:latin typeface="Calibri" panose="020F0502020204030204" pitchFamily="34" charset="0"/>
              </a:defRPr>
            </a:lvl1pPr>
          </a:lstStyle>
          <a:p>
            <a:fld id="{4B9BA959-2AD1-4D1C-A9D5-CE72B1C81400}" type="slidenum">
              <a:rPr lang="en-US" altLang="en-US"/>
              <a:pPr/>
              <a:t>‹#›</a:t>
            </a:fld>
            <a:endParaRPr lang="en-US" altLang="en-US" dirty="0"/>
          </a:p>
        </p:txBody>
      </p:sp>
    </p:spTree>
    <p:extLst>
      <p:ext uri="{BB962C8B-B14F-4D97-AF65-F5344CB8AC3E}">
        <p14:creationId xmlns:p14="http://schemas.microsoft.com/office/powerpoint/2010/main" val="884580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221"/>
          </a:xfrm>
          <a:prstGeom prst="rect">
            <a:avLst/>
          </a:prstGeom>
        </p:spPr>
        <p:txBody>
          <a:bodyPr vert="horz" lIns="93173" tIns="46587" rIns="93173" bIns="46587"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1"/>
            <a:ext cx="3037840" cy="465221"/>
          </a:xfrm>
          <a:prstGeom prst="rect">
            <a:avLst/>
          </a:prstGeom>
        </p:spPr>
        <p:txBody>
          <a:bodyPr vert="horz" lIns="93173" tIns="46587" rIns="93173" bIns="46587" rtlCol="0"/>
          <a:lstStyle>
            <a:lvl1pPr algn="r" fontAlgn="auto">
              <a:spcBef>
                <a:spcPts val="0"/>
              </a:spcBef>
              <a:spcAft>
                <a:spcPts val="0"/>
              </a:spcAft>
              <a:defRPr sz="1200">
                <a:latin typeface="+mn-lt"/>
              </a:defRPr>
            </a:lvl1pPr>
          </a:lstStyle>
          <a:p>
            <a:pPr>
              <a:defRPr/>
            </a:pPr>
            <a:fld id="{8BECC4E1-F6C2-4186-8DE0-11BEEB247CE8}" type="datetimeFigureOut">
              <a:rPr lang="en-US"/>
              <a:pPr>
                <a:defRPr/>
              </a:pPr>
              <a:t>5/27/2020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pPr lvl="0"/>
            <a:endParaRPr lang="en-US" noProof="0" dirty="0"/>
          </a:p>
        </p:txBody>
      </p:sp>
      <p:sp>
        <p:nvSpPr>
          <p:cNvPr id="5" name="Notes Placeholder 4"/>
          <p:cNvSpPr>
            <a:spLocks noGrp="1"/>
          </p:cNvSpPr>
          <p:nvPr>
            <p:ph type="body" sz="quarter" idx="3"/>
          </p:nvPr>
        </p:nvSpPr>
        <p:spPr>
          <a:xfrm>
            <a:off x="701040" y="4416392"/>
            <a:ext cx="5608320" cy="4182176"/>
          </a:xfrm>
          <a:prstGeom prst="rect">
            <a:avLst/>
          </a:prstGeom>
        </p:spPr>
        <p:txBody>
          <a:bodyPr vert="horz" lIns="93173" tIns="46587" rIns="93173" bIns="4658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575"/>
            <a:ext cx="3037840" cy="465221"/>
          </a:xfrm>
          <a:prstGeom prst="rect">
            <a:avLst/>
          </a:prstGeom>
        </p:spPr>
        <p:txBody>
          <a:bodyPr vert="horz" lIns="93173" tIns="46587" rIns="93173" bIns="46587"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575"/>
            <a:ext cx="3037840" cy="465221"/>
          </a:xfrm>
          <a:prstGeom prst="rect">
            <a:avLst/>
          </a:prstGeom>
        </p:spPr>
        <p:txBody>
          <a:bodyPr vert="horz" wrap="square" lIns="93173" tIns="46587" rIns="93173" bIns="46587" numCol="1" anchor="b" anchorCtr="0" compatLnSpc="1">
            <a:prstTxWarp prst="textNoShape">
              <a:avLst/>
            </a:prstTxWarp>
          </a:bodyPr>
          <a:lstStyle>
            <a:lvl1pPr algn="r">
              <a:defRPr sz="1200">
                <a:latin typeface="Calibri" panose="020F0502020204030204" pitchFamily="34" charset="0"/>
              </a:defRPr>
            </a:lvl1pPr>
          </a:lstStyle>
          <a:p>
            <a:fld id="{2125B880-F9D1-45DC-81CE-5002F159299D}" type="slidenum">
              <a:rPr lang="en-US" altLang="en-US"/>
              <a:pPr/>
              <a:t>‹#›</a:t>
            </a:fld>
            <a:endParaRPr lang="en-US" altLang="en-US" dirty="0"/>
          </a:p>
        </p:txBody>
      </p:sp>
    </p:spTree>
    <p:extLst>
      <p:ext uri="{BB962C8B-B14F-4D97-AF65-F5344CB8AC3E}">
        <p14:creationId xmlns:p14="http://schemas.microsoft.com/office/powerpoint/2010/main" val="2030561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lnks.gd/l/eyJhbGciOiJIUzI1NiJ9.eyJidWxsZXRpbl9saW5rX2lkIjoxMDcsInVyaSI6ImJwMjpjbGljayIsImJ1bGxldGluX2lkIjoiMjAyMDAzMjguMTk0MzI5MTEiLCJ1cmwiOiJodHRwczovL3d3dy5lbnRvdWNod2lyZWxlc3MuY29tL3N0YXRlcy93YXNoaW5ndG9uLWxpZmVsaW5lLWZyZWUtcGhvbmUtc2VydmljZSJ9.OaOe2ZdjBqgDBvxKDLsaPWmW09z8Y1col2vKwkRmfaA/br/76754998536-l" TargetMode="External"/><Relationship Id="rId3" Type="http://schemas.openxmlformats.org/officeDocument/2006/relationships/hyperlink" Target="https://lnks.gd/l/eyJhbGciOiJIUzI1NiJ9.eyJidWxsZXRpbl9saW5rX2lkIjoxMDIsInVyaSI6ImJwMjpjbGljayIsImJ1bGxldGluX2lkIjoiMjAyMDAzMjguMTk0MzI5MTEiLCJ1cmwiOiJodHRwczovL3d3dy5mcmVlZ292ZXJubWVudGNlbGxwaG9uZXMubmV0L3N0YXRlcy93YXNoaW5ndG9uLWdvdmVybm1lbnQtY2VsbC1waG9uZS1wcm92aWRlcnMifQ.YCTYoxIjLnpARfsPiPsgVmoIrID3gYO-RuXtGaKBHSU/br/76754998536-l" TargetMode="External"/><Relationship Id="rId7" Type="http://schemas.openxmlformats.org/officeDocument/2006/relationships/hyperlink" Target="https://lnks.gd/l/eyJhbGciOiJIUzI1NiJ9.eyJidWxsZXRpbl9saW5rX2lkIjoxMDYsInVyaSI6ImJwMjpjbGljayIsImJ1bGxldGluX2lkIjoiMjAyMDAzMjguMTk0MzI5MTEiLCJ1cmwiOiJodHRwczovL3d3dy5mcmVlZ292ZXJubWVudGNlbGxwaG9uZXMubmV0L2ZyZWUtY2VsbC1waG9uZS1wcm92aWRlcnMvYnVkZ2V0LW1vYmlsZSJ9.Bej8qojul_J_76yMrcJL8FWZFPniTkkhXUlZdXbBPJA/br/76754998536-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lnks.gd/l/eyJhbGciOiJIUzI1NiJ9.eyJidWxsZXRpbl9saW5rX2lkIjoxMDUsInVyaSI6ImJwMjpjbGljayIsImJ1bGxldGluX2lkIjoiMjAyMDAzMjguMTk0MzI5MTEiLCJ1cmwiOiJodHRwczovL3d3dy5hc3N1cmFuY2V3aXJlbGVzcy5jb20vIn0.Y_Lte9UUhWV2mVXn6MzLoYV32HUMB-P3CFOhQKNxcQc/br/76754998536-l" TargetMode="External"/><Relationship Id="rId11" Type="http://schemas.openxmlformats.org/officeDocument/2006/relationships/hyperlink" Target="https://lnks.gd/l/eyJhbGciOiJIUzI1NiJ9.eyJidWxsZXRpbl9saW5rX2lkIjoxMTAsInVyaSI6ImJwMjpjbGljayIsImJ1bGxldGluX2lkIjoiMjAyMDAzMjguMTk0MzI5MTEiLCJ1cmwiOiJodHRwczovL3d3dy5mcmVlZ292ZXJubWVudGNlbGxwaG9uZXMubmV0L2ZyZWUtY2VsbC1waG9uZS1wcm92aWRlcnMveW91cnRlbC13aXJlbGVzcyJ9.HsnaCNw_PUh9bSR--QAXzJtcVjcUqGJFiSvEsXUR2ao/br/76754998536-l" TargetMode="External"/><Relationship Id="rId5" Type="http://schemas.openxmlformats.org/officeDocument/2006/relationships/hyperlink" Target="https://lnks.gd/l/eyJhbGciOiJIUzI1NiJ9.eyJidWxsZXRpbl9saW5rX2lkIjoxMDQsInVyaSI6ImJwMjpjbGljayIsImJ1bGxldGluX2lkIjoiMjAyMDAzMjguMTk0MzI5MTEiLCJ1cmwiOiJodHRwczovL3d3dy5mcmVlZ292ZXJubWVudGNlbGxwaG9uZXMubmV0L2ZyZWUtY2VsbC1waG9uZS1wcm92aWRlcnMvYWNjZXNzLXdpcmVsZXNzIn0.7gWE7HeqncKQ3LDUJy-n8j1j1g3SGNo8Diziw-vK1y0/br/76754998536-l" TargetMode="External"/><Relationship Id="rId10" Type="http://schemas.openxmlformats.org/officeDocument/2006/relationships/hyperlink" Target="https://lnks.gd/l/eyJhbGciOiJIUzI1NiJ9.eyJidWxsZXRpbl9saW5rX2lkIjoxMDksInVyaSI6ImJwMjpjbGljayIsImJ1bGxldGluX2lkIjoiMjAyMDAzMjguMTk0MzI5MTEiLCJ1cmwiOiJodHRwczovL3d3dy5zYWZlbGluay5jb20vd3BzL3BvcnRhbC9ob21lL2gvdGFuZGMifQ.6DRAYq9Xp6SCrHTA7CdHn3oQQw3-gSMjanDKy_Mi-Jg/br/76754998536-l" TargetMode="External"/><Relationship Id="rId4" Type="http://schemas.openxmlformats.org/officeDocument/2006/relationships/hyperlink" Target="https://lnks.gd/l/eyJhbGciOiJIUzI1NiJ9.eyJidWxsZXRpbl9saW5rX2lkIjoxMDMsInVyaSI6ImJwMjpjbGljayIsImJ1bGxldGluX2lkIjoiMjAyMDAzMjguMTk0MzI5MTEiLCJ1cmwiOiJodHRwczovL3d3dy51c2FjLm9yZy9saWZlbGluZS8ifQ.Zgp0hY4fXdQIO0QsGoqhHK9tjuesf_y0my_ZVn8WXnI/br/76754998536-l" TargetMode="External"/><Relationship Id="rId9" Type="http://schemas.openxmlformats.org/officeDocument/2006/relationships/hyperlink" Target="https://lnks.gd/l/eyJhbGciOiJIUzI1NiJ9.eyJidWxsZXRpbl9saW5rX2lkIjoxMDgsInVyaSI6ImJwMjpjbGljayIsImJ1bGxldGluX2lkIjoiMjAyMDAzMjguMTk0MzI5MTEiLCJ1cmwiOiJodHRwczovL3d3dy5mcmVlZ292ZXJubWVudGNlbGxwaG9uZXMubmV0L2ZyZWUtY2VsbC1waG9uZS1wcm92aWRlcnMvbGlmZS13aXJlbGVzcyJ9.dniRVwkyIv01BNifuEiGRIe7QCv0MWabGayng-jlEGg/br/76754998536-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5B880-F9D1-45DC-81CE-5002F159299D}" type="slidenum">
              <a:rPr lang="en-US" altLang="en-US" smtClean="0"/>
              <a:pPr/>
              <a:t>1</a:t>
            </a:fld>
            <a:endParaRPr lang="en-US" altLang="en-US" dirty="0"/>
          </a:p>
        </p:txBody>
      </p:sp>
    </p:spTree>
    <p:extLst>
      <p:ext uri="{BB962C8B-B14F-4D97-AF65-F5344CB8AC3E}">
        <p14:creationId xmlns:p14="http://schemas.microsoft.com/office/powerpoint/2010/main" val="3657668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5B880-F9D1-45DC-81CE-5002F159299D}" type="slidenum">
              <a:rPr lang="en-US" altLang="en-US" smtClean="0"/>
              <a:pPr/>
              <a:t>17</a:t>
            </a:fld>
            <a:endParaRPr lang="en-US" altLang="en-US" dirty="0"/>
          </a:p>
        </p:txBody>
      </p:sp>
    </p:spTree>
    <p:extLst>
      <p:ext uri="{BB962C8B-B14F-4D97-AF65-F5344CB8AC3E}">
        <p14:creationId xmlns:p14="http://schemas.microsoft.com/office/powerpoint/2010/main" val="2869076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F7773DC-0948-4D44-AABB-444131FB87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ED007BF-6BC3-A245-9C87-66D49FB230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t>
            </a:r>
          </a:p>
        </p:txBody>
      </p:sp>
      <p:sp>
        <p:nvSpPr>
          <p:cNvPr id="8196" name="Slide Number Placeholder 3">
            <a:extLst>
              <a:ext uri="{FF2B5EF4-FFF2-40B4-BE49-F238E27FC236}">
                <a16:creationId xmlns:a16="http://schemas.microsoft.com/office/drawing/2014/main" id="{81332CA1-A057-C24F-A1C3-26E6064F63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96C168-84AF-7C45-9EE7-FF74D0F78D8A}" type="slidenum">
              <a:rPr lang="en-US" altLang="en-US" smtClean="0">
                <a:latin typeface="Calibri" panose="020F0502020204030204" pitchFamily="34" charset="0"/>
              </a:rPr>
              <a:pPr/>
              <a:t>18</a:t>
            </a:fld>
            <a:endParaRPr lang="en-US" altLang="en-US" dirty="0">
              <a:latin typeface="Calibri" panose="020F0502020204030204" pitchFamily="34" charset="0"/>
            </a:endParaRPr>
          </a:p>
        </p:txBody>
      </p:sp>
    </p:spTree>
    <p:extLst>
      <p:ext uri="{BB962C8B-B14F-4D97-AF65-F5344CB8AC3E}">
        <p14:creationId xmlns:p14="http://schemas.microsoft.com/office/powerpoint/2010/main" val="2680588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25B880-F9D1-45DC-81CE-5002F159299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447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5B880-F9D1-45DC-81CE-5002F159299D}" type="slidenum">
              <a:rPr lang="en-US" altLang="en-US" smtClean="0"/>
              <a:pPr/>
              <a:t>23</a:t>
            </a:fld>
            <a:endParaRPr lang="en-US" altLang="en-US" dirty="0"/>
          </a:p>
        </p:txBody>
      </p:sp>
    </p:spTree>
    <p:extLst>
      <p:ext uri="{BB962C8B-B14F-4D97-AF65-F5344CB8AC3E}">
        <p14:creationId xmlns:p14="http://schemas.microsoft.com/office/powerpoint/2010/main" val="2403570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5B880-F9D1-45DC-81CE-5002F159299D}" type="slidenum">
              <a:rPr lang="en-US" altLang="en-US" smtClean="0"/>
              <a:pPr/>
              <a:t>24</a:t>
            </a:fld>
            <a:endParaRPr lang="en-US" altLang="en-US" dirty="0"/>
          </a:p>
        </p:txBody>
      </p:sp>
    </p:spTree>
    <p:extLst>
      <p:ext uri="{BB962C8B-B14F-4D97-AF65-F5344CB8AC3E}">
        <p14:creationId xmlns:p14="http://schemas.microsoft.com/office/powerpoint/2010/main" val="3076434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6453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As one of the priority goals in the WA State Opioid Response Plan – </a:t>
            </a:r>
            <a:r>
              <a:rPr lang="en" b="1" i="1"/>
              <a:t>to use data to detect opioid misuse </a:t>
            </a:r>
            <a:r>
              <a:rPr lang="en"/>
              <a:t>– WA State implemented the PMP database to house </a:t>
            </a:r>
            <a:r>
              <a:rPr lang="en" b="1"/>
              <a:t>statewide dispensing records </a:t>
            </a:r>
            <a:r>
              <a:rPr lang="en"/>
              <a:t>for Schedule II, III, IV and V drugs</a:t>
            </a:r>
            <a:endParaRPr/>
          </a:p>
          <a:p>
            <a:pPr marL="0" marR="0" lvl="0" indent="0" algn="l" rtl="0">
              <a:lnSpc>
                <a:spcPct val="100000"/>
              </a:lnSpc>
              <a:spcBef>
                <a:spcPts val="0"/>
              </a:spcBef>
              <a:spcAft>
                <a:spcPts val="0"/>
              </a:spcAft>
              <a:buClr>
                <a:schemeClr val="dk1"/>
              </a:buClr>
              <a:buSzPts val="1200"/>
              <a:buFont typeface="Calibri"/>
              <a:buNone/>
            </a:pPr>
            <a:r>
              <a:rPr lang="en"/>
              <a:t>WA State PMP database houses </a:t>
            </a:r>
            <a:r>
              <a:rPr lang="en" b="1"/>
              <a:t>statewide dispensing records </a:t>
            </a:r>
            <a:r>
              <a:rPr lang="en"/>
              <a:t>for Schedule II, III, IV and V drugs.</a:t>
            </a:r>
            <a:endParaRPr/>
          </a:p>
          <a:p>
            <a:pPr marL="0" lvl="0" indent="0" algn="l" rtl="0">
              <a:lnSpc>
                <a:spcPct val="100000"/>
              </a:lnSpc>
              <a:spcBef>
                <a:spcPts val="0"/>
              </a:spcBef>
              <a:spcAft>
                <a:spcPts val="0"/>
              </a:spcAft>
              <a:buSzPts val="1100"/>
              <a:buNone/>
            </a:pPr>
            <a:r>
              <a:rPr lang="en"/>
              <a:t>UW survey found adoption of PMP data use could increase by reducing barriers to accessing and using the PMP, such as PMP-EHR integration.</a:t>
            </a:r>
            <a:endParaRPr/>
          </a:p>
          <a:p>
            <a:pPr marL="0" lvl="0" indent="0" algn="l" rtl="0">
              <a:lnSpc>
                <a:spcPct val="100000"/>
              </a:lnSpc>
              <a:spcBef>
                <a:spcPts val="0"/>
              </a:spcBef>
              <a:spcAft>
                <a:spcPts val="0"/>
              </a:spcAft>
              <a:buSzPts val="1100"/>
              <a:buNone/>
            </a:pPr>
            <a:r>
              <a:rPr lang="en" i="0"/>
              <a:t>Legislature report calls for enhanced decision support</a:t>
            </a:r>
            <a:r>
              <a:rPr lang="en" i="1"/>
              <a:t> </a:t>
            </a:r>
            <a:r>
              <a:rPr lang="en"/>
              <a:t>to improve identification of patients who may have had a previous overdose.</a:t>
            </a:r>
            <a:endParaRPr/>
          </a:p>
        </p:txBody>
      </p:sp>
      <p:sp>
        <p:nvSpPr>
          <p:cNvPr id="233" name="Google Shape;23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59832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COSRI is an integrated application for accessing the PMP</a:t>
            </a:r>
            <a:endParaRPr/>
          </a:p>
          <a:p>
            <a:pPr marL="0" lvl="0" indent="0" algn="l" rtl="0">
              <a:lnSpc>
                <a:spcPct val="100000"/>
              </a:lnSpc>
              <a:spcBef>
                <a:spcPts val="0"/>
              </a:spcBef>
              <a:spcAft>
                <a:spcPts val="0"/>
              </a:spcAft>
              <a:buClr>
                <a:schemeClr val="dk1"/>
              </a:buClr>
              <a:buSzPts val="1200"/>
              <a:buFont typeface="Calibri"/>
              <a:buNone/>
            </a:pPr>
            <a:r>
              <a:rPr lang="en"/>
              <a:t>Integrated means used within your workflows and within your existing technology, such as an EHR integration.</a:t>
            </a:r>
            <a:endParaRPr/>
          </a:p>
          <a:p>
            <a:pPr marL="0" lvl="0" indent="0" algn="l" rtl="0">
              <a:lnSpc>
                <a:spcPct val="100000"/>
              </a:lnSpc>
              <a:spcBef>
                <a:spcPts val="0"/>
              </a:spcBef>
              <a:spcAft>
                <a:spcPts val="0"/>
              </a:spcAft>
              <a:buClr>
                <a:schemeClr val="dk1"/>
              </a:buClr>
              <a:buSzPts val="1200"/>
              <a:buFont typeface="Calibri"/>
              <a:buNone/>
            </a:pPr>
            <a:r>
              <a:rPr lang="en"/>
              <a:t>One of our main focuses with COSRI is to provide rural and smaller clinics access to the PMP, provide decision support based on Washington State rules and CDC guidelines, and decreases the overhead and cost barriers associated with vendor-based EHR-integrated applications.</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AHRQ and CDC - contextualize work to state level rules.  </a:t>
            </a:r>
            <a:endParaRPr/>
          </a:p>
          <a:p>
            <a:pPr marL="0" lvl="0" indent="0" algn="l" rtl="0">
              <a:lnSpc>
                <a:spcPct val="100000"/>
              </a:lnSpc>
              <a:spcBef>
                <a:spcPts val="0"/>
              </a:spcBef>
              <a:spcAft>
                <a:spcPts val="0"/>
              </a:spcAft>
              <a:buClr>
                <a:schemeClr val="dk1"/>
              </a:buClr>
              <a:buSzPts val="1200"/>
              <a:buFont typeface="Calibri"/>
              <a:buNone/>
            </a:pPr>
            <a:r>
              <a:rPr lang="en"/>
              <a:t>Although COSRI can be used as standalone software – independent from an EHR - what you’ll see today is a demonstration of what the it looks like when integrated into an EHR as part of the clinical workflow.</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100"/>
              <a:buNone/>
            </a:pPr>
            <a:endParaRPr/>
          </a:p>
        </p:txBody>
      </p:sp>
      <p:sp>
        <p:nvSpPr>
          <p:cNvPr id="241" name="Google Shape;24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32889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One of the main purposes of building this application is to help providers follow best practice in prescribing, and to adhere to local Washington State rules.</a:t>
            </a:r>
            <a:endParaRPr/>
          </a:p>
          <a:p>
            <a:pPr marL="0" lvl="0" indent="0" algn="l" rtl="0">
              <a:lnSpc>
                <a:spcPct val="100000"/>
              </a:lnSpc>
              <a:spcBef>
                <a:spcPts val="0"/>
              </a:spcBef>
              <a:spcAft>
                <a:spcPts val="0"/>
              </a:spcAft>
              <a:buSzPts val="1100"/>
              <a:buNone/>
            </a:pPr>
            <a:r>
              <a:rPr lang="en"/>
              <a:t>We incorporate some of the CDC guidelines, and the WA rules where they override or are additional requirements.</a:t>
            </a:r>
            <a:endParaRPr/>
          </a:p>
          <a:p>
            <a:pPr marL="0" lvl="0" indent="0" algn="l" rtl="0">
              <a:lnSpc>
                <a:spcPct val="100000"/>
              </a:lnSpc>
              <a:spcBef>
                <a:spcPts val="0"/>
              </a:spcBef>
              <a:spcAft>
                <a:spcPts val="0"/>
              </a:spcAft>
              <a:buSzPts val="1100"/>
              <a:buNone/>
            </a:pPr>
            <a:r>
              <a:rPr lang="en"/>
              <a:t>For example, in CDC #3, we include a notification </a:t>
            </a:r>
            <a:r>
              <a:rPr lang="en" sz="1200" b="0" i="0" u="none" strike="noStrike">
                <a:solidFill>
                  <a:schemeClr val="dk1"/>
                </a:solidFill>
                <a:latin typeface="Calibri"/>
                <a:ea typeface="Calibri"/>
                <a:cs typeface="Calibri"/>
                <a:sym typeface="Calibri"/>
              </a:rPr>
              <a:t>if there is no prescribed stool softeners or laxative AND at least one opioid medication is present.</a:t>
            </a:r>
            <a:endParaRPr/>
          </a:p>
          <a:p>
            <a:pPr marL="0" lvl="0" indent="0" algn="l" rtl="0">
              <a:lnSpc>
                <a:spcPct val="100000"/>
              </a:lnSpc>
              <a:spcBef>
                <a:spcPts val="0"/>
              </a:spcBef>
              <a:spcAft>
                <a:spcPts val="0"/>
              </a:spcAft>
              <a:buSzPts val="1100"/>
              <a:buNone/>
            </a:pPr>
            <a:r>
              <a:rPr lang="en"/>
              <a:t>The WA rules are a lot more nuanced, with a focus on phases of pain instead of just chronic (</a:t>
            </a:r>
            <a:r>
              <a:rPr lang="en" sz="1200" b="0" i="0" u="none" strike="noStrike">
                <a:solidFill>
                  <a:schemeClr val="dk1"/>
                </a:solidFill>
                <a:latin typeface="Calibri"/>
                <a:ea typeface="Calibri"/>
                <a:cs typeface="Calibri"/>
                <a:sym typeface="Calibri"/>
              </a:rPr>
              <a:t>Acute, Perioperative, Subacute, +Chronic)</a:t>
            </a:r>
            <a:endParaRPr/>
          </a:p>
          <a:p>
            <a:pPr marL="0" lvl="0" indent="0" algn="l" rtl="0">
              <a:lnSpc>
                <a:spcPct val="100000"/>
              </a:lnSpc>
              <a:spcBef>
                <a:spcPts val="0"/>
              </a:spcBef>
              <a:spcAft>
                <a:spcPts val="0"/>
              </a:spcAft>
              <a:buSzPts val="1100"/>
              <a:buNone/>
            </a:pPr>
            <a:r>
              <a:rPr lang="en"/>
              <a:t>In certain cases we’ve had to build in the differences, such as notifications about exclusions, or co-prescribing checks and notifications.</a:t>
            </a:r>
            <a:endParaRPr/>
          </a:p>
          <a:p>
            <a:pPr marL="0" lvl="0" indent="0" algn="l" rtl="0">
              <a:lnSpc>
                <a:spcPct val="100000"/>
              </a:lnSpc>
              <a:spcBef>
                <a:spcPts val="0"/>
              </a:spcBef>
              <a:spcAft>
                <a:spcPts val="0"/>
              </a:spcAft>
              <a:buSzPts val="1100"/>
              <a:buNone/>
            </a:pPr>
            <a:r>
              <a:rPr lang="en"/>
              <a:t>Our app gives preference to WA rules when both CDC and WA are addressing a situation</a:t>
            </a: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b="0" i="0">
                <a:solidFill>
                  <a:schemeClr val="dk1"/>
                </a:solidFill>
                <a:latin typeface="Calibri"/>
                <a:ea typeface="Calibri"/>
                <a:cs typeface="Calibri"/>
                <a:sym typeface="Calibri"/>
              </a:rPr>
              <a:t>Computerized decision support, such as in COSRI, helps navigate these differences without having to do mental gymnastics to determine what they should be doing</a:t>
            </a:r>
            <a:endParaRPr/>
          </a:p>
          <a:p>
            <a:pPr marL="0" lvl="0" indent="0" algn="l" rtl="0">
              <a:lnSpc>
                <a:spcPct val="100000"/>
              </a:lnSpc>
              <a:spcBef>
                <a:spcPts val="0"/>
              </a:spcBef>
              <a:spcAft>
                <a:spcPts val="0"/>
              </a:spcAft>
              <a:buSzPts val="1100"/>
              <a:buNone/>
            </a:pPr>
            <a:endParaRPr/>
          </a:p>
        </p:txBody>
      </p:sp>
      <p:sp>
        <p:nvSpPr>
          <p:cNvPr id="253" name="Google Shape;25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54546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200"/>
              <a:t>After talking with him today, you want to determine what the best prescription is for him to achieve his health goal.</a:t>
            </a:r>
            <a:endParaRPr/>
          </a:p>
          <a:p>
            <a:pPr marL="0" lvl="0" indent="0" algn="l" rtl="0">
              <a:lnSpc>
                <a:spcPct val="100000"/>
              </a:lnSpc>
              <a:spcBef>
                <a:spcPts val="0"/>
              </a:spcBef>
              <a:spcAft>
                <a:spcPts val="0"/>
              </a:spcAft>
              <a:buSzPts val="1100"/>
              <a:buNone/>
            </a:pPr>
            <a:endParaRPr/>
          </a:p>
        </p:txBody>
      </p:sp>
      <p:sp>
        <p:nvSpPr>
          <p:cNvPr id="266" name="Google Shape;26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29</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2663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a:t>
            </a:r>
          </a:p>
        </p:txBody>
      </p:sp>
      <p:sp>
        <p:nvSpPr>
          <p:cNvPr id="4" name="Slide Number Placeholder 3"/>
          <p:cNvSpPr>
            <a:spLocks noGrp="1"/>
          </p:cNvSpPr>
          <p:nvPr>
            <p:ph type="sldNum" sz="quarter" idx="5"/>
          </p:nvPr>
        </p:nvSpPr>
        <p:spPr/>
        <p:txBody>
          <a:bodyPr/>
          <a:lstStyle/>
          <a:p>
            <a:fld id="{2125B880-F9D1-45DC-81CE-5002F159299D}" type="slidenum">
              <a:rPr lang="en-US" altLang="en-US" smtClean="0"/>
              <a:pPr/>
              <a:t>2</a:t>
            </a:fld>
            <a:endParaRPr lang="en-US" altLang="en-US" dirty="0"/>
          </a:p>
        </p:txBody>
      </p:sp>
    </p:spTree>
    <p:extLst>
      <p:ext uri="{BB962C8B-B14F-4D97-AF65-F5344CB8AC3E}">
        <p14:creationId xmlns:p14="http://schemas.microsoft.com/office/powerpoint/2010/main" val="1171872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AHRQ Pain Management Summary App</a:t>
            </a:r>
            <a:endParaRPr/>
          </a:p>
          <a:p>
            <a:pPr marL="0" lvl="0" indent="457200" algn="l" rtl="0">
              <a:lnSpc>
                <a:spcPct val="100000"/>
              </a:lnSpc>
              <a:spcBef>
                <a:spcPts val="0"/>
              </a:spcBef>
              <a:spcAft>
                <a:spcPts val="0"/>
              </a:spcAft>
              <a:buSzPts val="1100"/>
              <a:buNone/>
            </a:pPr>
            <a:r>
              <a:rPr lang="en"/>
              <a:t>SoF, OpenSource, CQL for CDS (Maggie’s talk)</a:t>
            </a:r>
            <a:endParaRPr/>
          </a:p>
          <a:p>
            <a:pPr marL="0" lvl="0" indent="0" algn="l" rtl="0">
              <a:lnSpc>
                <a:spcPct val="100000"/>
              </a:lnSpc>
              <a:spcBef>
                <a:spcPts val="0"/>
              </a:spcBef>
              <a:spcAft>
                <a:spcPts val="0"/>
              </a:spcAft>
              <a:buSzPts val="1100"/>
              <a:buNone/>
            </a:pPr>
            <a:r>
              <a:rPr lang="en"/>
              <a:t>For HIMSS - </a:t>
            </a:r>
            <a:endParaRPr/>
          </a:p>
          <a:p>
            <a:pPr marL="0" lvl="0" indent="457200" algn="l" rtl="0">
              <a:lnSpc>
                <a:spcPct val="100000"/>
              </a:lnSpc>
              <a:spcBef>
                <a:spcPts val="0"/>
              </a:spcBef>
              <a:spcAft>
                <a:spcPts val="0"/>
              </a:spcAft>
              <a:buSzPts val="1100"/>
              <a:buNone/>
            </a:pPr>
            <a:r>
              <a:rPr lang="en"/>
              <a:t>SoF app, integrated PMP queries using NCPDP 10.6</a:t>
            </a:r>
            <a:endParaRPr/>
          </a:p>
          <a:p>
            <a:pPr marL="0" lvl="0" indent="457200" algn="l" rtl="0">
              <a:lnSpc>
                <a:spcPct val="100000"/>
              </a:lnSpc>
              <a:spcBef>
                <a:spcPts val="0"/>
              </a:spcBef>
              <a:spcAft>
                <a:spcPts val="0"/>
              </a:spcAft>
              <a:buSzPts val="1100"/>
              <a:buNone/>
            </a:pPr>
            <a:r>
              <a:rPr lang="en"/>
              <a:t>Launched from Epic</a:t>
            </a:r>
            <a:endParaRPr/>
          </a:p>
          <a:p>
            <a:pPr marL="0" lvl="0" indent="457200" algn="l" rtl="0">
              <a:lnSpc>
                <a:spcPct val="100000"/>
              </a:lnSpc>
              <a:spcBef>
                <a:spcPts val="0"/>
              </a:spcBef>
              <a:spcAft>
                <a:spcPts val="0"/>
              </a:spcAft>
              <a:buSzPts val="1100"/>
              <a:buNone/>
            </a:pPr>
            <a:r>
              <a:rPr lang="en"/>
              <a:t>Part of CDC’s IHE Opioids scenario</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This version is a bit further along that what we had at HIMSS - and it’s actually the Risk Overview panel that’s new, much of the rest is the way we </a:t>
            </a:r>
            <a:endParaRPr/>
          </a:p>
        </p:txBody>
      </p:sp>
      <p:sp>
        <p:nvSpPr>
          <p:cNvPr id="278" name="Google Shape;27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3673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84797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4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7759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3809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27857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1158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10" name="Google Shape;31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4384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8303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5B880-F9D1-45DC-81CE-5002F159299D}" type="slidenum">
              <a:rPr lang="en-US" altLang="en-US" smtClean="0"/>
              <a:pPr/>
              <a:t>38</a:t>
            </a:fld>
            <a:endParaRPr lang="en-US" altLang="en-US" dirty="0"/>
          </a:p>
        </p:txBody>
      </p:sp>
    </p:spTree>
    <p:extLst>
      <p:ext uri="{BB962C8B-B14F-4D97-AF65-F5344CB8AC3E}">
        <p14:creationId xmlns:p14="http://schemas.microsoft.com/office/powerpoint/2010/main" val="985830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5B880-F9D1-45DC-81CE-5002F159299D}" type="slidenum">
              <a:rPr lang="en-US" altLang="en-US" smtClean="0"/>
              <a:pPr/>
              <a:t>39</a:t>
            </a:fld>
            <a:endParaRPr lang="en-US" altLang="en-US" dirty="0"/>
          </a:p>
        </p:txBody>
      </p:sp>
    </p:spTree>
    <p:extLst>
      <p:ext uri="{BB962C8B-B14F-4D97-AF65-F5344CB8AC3E}">
        <p14:creationId xmlns:p14="http://schemas.microsoft.com/office/powerpoint/2010/main" val="240631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5B880-F9D1-45DC-81CE-5002F159299D}" type="slidenum">
              <a:rPr lang="en-US" altLang="en-US" smtClean="0"/>
              <a:pPr/>
              <a:t>3</a:t>
            </a:fld>
            <a:endParaRPr lang="en-US" altLang="en-US" dirty="0"/>
          </a:p>
        </p:txBody>
      </p:sp>
    </p:spTree>
    <p:extLst>
      <p:ext uri="{BB962C8B-B14F-4D97-AF65-F5344CB8AC3E}">
        <p14:creationId xmlns:p14="http://schemas.microsoft.com/office/powerpoint/2010/main" val="3321275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25B880-F9D1-45DC-81CE-5002F159299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57262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a:t>
            </a:r>
          </a:p>
        </p:txBody>
      </p:sp>
      <p:sp>
        <p:nvSpPr>
          <p:cNvPr id="4" name="Slide Number Placeholder 3"/>
          <p:cNvSpPr>
            <a:spLocks noGrp="1"/>
          </p:cNvSpPr>
          <p:nvPr>
            <p:ph type="sldNum" sz="quarter" idx="10"/>
          </p:nvPr>
        </p:nvSpPr>
        <p:spPr/>
        <p:txBody>
          <a:bodyPr/>
          <a:lstStyle/>
          <a:p>
            <a:fld id="{2125B880-F9D1-45DC-81CE-5002F159299D}" type="slidenum">
              <a:rPr lang="en-US" altLang="en-US" smtClean="0"/>
              <a:pPr/>
              <a:t>44</a:t>
            </a:fld>
            <a:endParaRPr lang="en-US" altLang="en-US" dirty="0"/>
          </a:p>
        </p:txBody>
      </p:sp>
    </p:spTree>
    <p:extLst>
      <p:ext uri="{BB962C8B-B14F-4D97-AF65-F5344CB8AC3E}">
        <p14:creationId xmlns:p14="http://schemas.microsoft.com/office/powerpoint/2010/main" val="1553357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5B880-F9D1-45DC-81CE-5002F159299D}" type="slidenum">
              <a:rPr lang="en-US" altLang="en-US" smtClean="0"/>
              <a:pPr/>
              <a:t>45</a:t>
            </a:fld>
            <a:endParaRPr lang="en-US" altLang="en-US" dirty="0"/>
          </a:p>
        </p:txBody>
      </p:sp>
    </p:spTree>
    <p:extLst>
      <p:ext uri="{BB962C8B-B14F-4D97-AF65-F5344CB8AC3E}">
        <p14:creationId xmlns:p14="http://schemas.microsoft.com/office/powerpoint/2010/main" val="206387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5B880-F9D1-45DC-81CE-5002F159299D}" type="slidenum">
              <a:rPr lang="en-US" altLang="en-US" smtClean="0"/>
              <a:pPr/>
              <a:t>7</a:t>
            </a:fld>
            <a:endParaRPr lang="en-US" altLang="en-US" dirty="0"/>
          </a:p>
        </p:txBody>
      </p:sp>
    </p:spTree>
    <p:extLst>
      <p:ext uri="{BB962C8B-B14F-4D97-AF65-F5344CB8AC3E}">
        <p14:creationId xmlns:p14="http://schemas.microsoft.com/office/powerpoint/2010/main" val="3652230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a:lnSpc>
                <a:spcPct val="120000"/>
              </a:lnSpc>
            </a:pPr>
            <a:r>
              <a:rPr lang="en-US" sz="2400" b="1" dirty="0" smtClean="0">
                <a:solidFill>
                  <a:srgbClr val="323232"/>
                </a:solidFill>
                <a:effectLst/>
                <a:latin typeface="Verdana" panose="020B0604030504040204" pitchFamily="34" charset="0"/>
                <a:ea typeface="Times New Roman" panose="02020603050405020304" pitchFamily="18" charset="0"/>
              </a:rPr>
              <a:t>Washington State cell phones carriers will provide Lifeline services to eligible clients</a:t>
            </a:r>
            <a:endParaRPr lang="en-US" sz="3200" b="1" dirty="0" smtClean="0">
              <a:effectLst/>
              <a:latin typeface="Times New Roman" panose="02020603050405020304" pitchFamily="18" charset="0"/>
              <a:ea typeface="Calibri" panose="020F0502020204030204" pitchFamily="34" charset="0"/>
            </a:endParaRPr>
          </a:p>
          <a:p>
            <a:pPr marL="0" marR="0">
              <a:lnSpc>
                <a:spcPct val="140000"/>
              </a:lnSpc>
            </a:pPr>
            <a:r>
              <a:rPr lang="en-US" sz="1200" u="sng" dirty="0" smtClean="0">
                <a:solidFill>
                  <a:srgbClr val="0070C0"/>
                </a:solidFill>
                <a:effectLst/>
                <a:latin typeface="Verdana" panose="020B0604030504040204" pitchFamily="34" charset="0"/>
                <a:ea typeface="Calibri" panose="020F0502020204030204" pitchFamily="34" charset="0"/>
                <a:hlinkClick r:id="rId3"/>
              </a:rPr>
              <a:t>Lifeline</a:t>
            </a:r>
            <a:r>
              <a:rPr lang="en-US" sz="1200" dirty="0" smtClean="0">
                <a:solidFill>
                  <a:srgbClr val="323232"/>
                </a:solidFill>
                <a:effectLst/>
                <a:latin typeface="Verdana" panose="020B0604030504040204" pitchFamily="34" charset="0"/>
                <a:ea typeface="Calibri" panose="020F0502020204030204" pitchFamily="34" charset="0"/>
              </a:rPr>
              <a:t> is the Federal Communications Commission’s (FCC's) program to make communications services accessible to low-income consumers. Lifeline provides subscribers a discount on monthly telephone service, broadband Internet access service, or voice-broadband bundled service purchased from participating providers.</a:t>
            </a:r>
            <a:endParaRPr lang="en-US" sz="1600" dirty="0" smtClean="0">
              <a:effectLst/>
              <a:latin typeface="Times New Roman" panose="02020603050405020304" pitchFamily="18" charset="0"/>
              <a:ea typeface="Calibri" panose="020F0502020204030204" pitchFamily="34" charset="0"/>
            </a:endParaRPr>
          </a:p>
          <a:p>
            <a:pPr marL="0" marR="0">
              <a:lnSpc>
                <a:spcPct val="140000"/>
              </a:lnSpc>
            </a:pPr>
            <a:r>
              <a:rPr lang="en-US" sz="1200" dirty="0" smtClean="0">
                <a:solidFill>
                  <a:srgbClr val="323232"/>
                </a:solidFill>
                <a:effectLst/>
                <a:latin typeface="Verdana" panose="020B0604030504040204" pitchFamily="34" charset="0"/>
                <a:ea typeface="Calibri" panose="020F0502020204030204" pitchFamily="34" charset="0"/>
              </a:rPr>
              <a:t>Lifeline is available to eligible, low-income consumers in every state, commonwealth, territory, and on Tribal lands. The Lifeline program is administered by the Universal Service Administrative Company (USAC). </a:t>
            </a:r>
            <a:r>
              <a:rPr lang="en-US" sz="1200" u="sng" dirty="0" smtClean="0">
                <a:solidFill>
                  <a:srgbClr val="0070C0"/>
                </a:solidFill>
                <a:effectLst/>
                <a:latin typeface="Verdana" panose="020B0604030504040204" pitchFamily="34" charset="0"/>
                <a:ea typeface="Calibri" panose="020F0502020204030204" pitchFamily="34" charset="0"/>
                <a:hlinkClick r:id="rId4"/>
              </a:rPr>
              <a:t>USAC</a:t>
            </a:r>
            <a:r>
              <a:rPr lang="en-US" sz="1200" dirty="0" smtClean="0">
                <a:solidFill>
                  <a:srgbClr val="323232"/>
                </a:solidFill>
                <a:effectLst/>
                <a:latin typeface="Verdana" panose="020B0604030504040204" pitchFamily="34" charset="0"/>
                <a:ea typeface="Calibri" panose="020F0502020204030204" pitchFamily="34" charset="0"/>
              </a:rPr>
              <a:t> is responsible for data collection and maintenance, support calculation, disbursements, and assisting consumers with Lifeline eligibility and enrollment for the program. </a:t>
            </a:r>
            <a:endParaRPr lang="en-US" sz="1600" dirty="0" smtClean="0">
              <a:effectLst/>
              <a:latin typeface="Times New Roman" panose="02020603050405020304" pitchFamily="18" charset="0"/>
              <a:ea typeface="Calibri" panose="020F0502020204030204" pitchFamily="34" charset="0"/>
            </a:endParaRPr>
          </a:p>
          <a:p>
            <a:pPr marL="0" marR="0">
              <a:lnSpc>
                <a:spcPct val="140000"/>
              </a:lnSpc>
            </a:pPr>
            <a:r>
              <a:rPr lang="en-US" sz="1200" dirty="0" smtClean="0">
                <a:solidFill>
                  <a:srgbClr val="323232"/>
                </a:solidFill>
                <a:effectLst/>
                <a:latin typeface="Verdana" panose="020B0604030504040204" pitchFamily="34" charset="0"/>
                <a:ea typeface="Calibri" panose="020F0502020204030204" pitchFamily="34" charset="0"/>
              </a:rPr>
              <a:t> </a:t>
            </a:r>
            <a:r>
              <a:rPr lang="en-US" sz="1200" b="1" dirty="0" smtClean="0">
                <a:solidFill>
                  <a:srgbClr val="323232"/>
                </a:solidFill>
                <a:effectLst/>
                <a:latin typeface="Verdana" panose="020B0604030504040204" pitchFamily="34" charset="0"/>
                <a:ea typeface="Calibri" panose="020F0502020204030204" pitchFamily="34" charset="0"/>
              </a:rPr>
              <a:t>The following Lifeline service providers are active in Washington:</a:t>
            </a:r>
            <a:endParaRPr lang="en-US" sz="1600" dirty="0" smtClean="0">
              <a:effectLst/>
              <a:latin typeface="Times New Roman" panose="02020603050405020304" pitchFamily="18" charset="0"/>
              <a:ea typeface="Calibri" panose="020F0502020204030204" pitchFamily="34" charset="0"/>
            </a:endParaRPr>
          </a:p>
          <a:p>
            <a:pPr marL="342900" marR="0" lvl="0" indent="-342900">
              <a:lnSpc>
                <a:spcPct val="140000"/>
              </a:lnSpc>
              <a:spcBef>
                <a:spcPts val="0"/>
              </a:spcBef>
              <a:spcAft>
                <a:spcPts val="0"/>
              </a:spcAft>
              <a:buSzPts val="1000"/>
              <a:buFont typeface="Symbol" panose="05050102010706020507" pitchFamily="18" charset="2"/>
              <a:buChar char=""/>
              <a:tabLst>
                <a:tab pos="457200" algn="l"/>
              </a:tabLst>
            </a:pPr>
            <a:r>
              <a:rPr lang="en-US" sz="1200" u="sng" dirty="0" smtClean="0">
                <a:solidFill>
                  <a:srgbClr val="0070C0"/>
                </a:solidFill>
                <a:effectLst/>
                <a:latin typeface="Verdana" panose="020B0604030504040204" pitchFamily="34" charset="0"/>
                <a:ea typeface="Times New Roman" panose="02020603050405020304" pitchFamily="18" charset="0"/>
                <a:hlinkClick r:id="rId5"/>
              </a:rPr>
              <a:t>Access wireless</a:t>
            </a:r>
            <a:endParaRPr lang="en-US" sz="1600" dirty="0" smtClean="0">
              <a:solidFill>
                <a:srgbClr val="323232"/>
              </a:solidFill>
              <a:effectLst/>
              <a:latin typeface="Times New Roman" panose="02020603050405020304" pitchFamily="18" charset="0"/>
              <a:ea typeface="Calibri" panose="020F0502020204030204" pitchFamily="34" charset="0"/>
            </a:endParaRPr>
          </a:p>
          <a:p>
            <a:pPr marL="342900" marR="0" lvl="0" indent="-342900">
              <a:lnSpc>
                <a:spcPct val="140000"/>
              </a:lnSpc>
              <a:spcBef>
                <a:spcPts val="0"/>
              </a:spcBef>
              <a:spcAft>
                <a:spcPts val="0"/>
              </a:spcAft>
              <a:buSzPts val="1000"/>
              <a:buFont typeface="Symbol" panose="05050102010706020507" pitchFamily="18" charset="2"/>
              <a:buChar char=""/>
              <a:tabLst>
                <a:tab pos="457200" algn="l"/>
              </a:tabLst>
            </a:pPr>
            <a:r>
              <a:rPr lang="en-US" sz="1200" u="sng" dirty="0" smtClean="0">
                <a:solidFill>
                  <a:srgbClr val="0070C0"/>
                </a:solidFill>
                <a:effectLst/>
                <a:latin typeface="Verdana" panose="020B0604030504040204" pitchFamily="34" charset="0"/>
                <a:ea typeface="Times New Roman" panose="02020603050405020304" pitchFamily="18" charset="0"/>
                <a:hlinkClick r:id="rId6"/>
              </a:rPr>
              <a:t>Assurance wireless</a:t>
            </a:r>
            <a:endParaRPr lang="en-US" sz="1600" dirty="0" smtClean="0">
              <a:solidFill>
                <a:srgbClr val="323232"/>
              </a:solidFill>
              <a:effectLst/>
              <a:latin typeface="Times New Roman" panose="02020603050405020304" pitchFamily="18" charset="0"/>
              <a:ea typeface="Calibri" panose="020F0502020204030204" pitchFamily="34" charset="0"/>
            </a:endParaRPr>
          </a:p>
          <a:p>
            <a:pPr marL="342900" marR="0" lvl="0" indent="-342900">
              <a:lnSpc>
                <a:spcPct val="140000"/>
              </a:lnSpc>
              <a:spcBef>
                <a:spcPts val="0"/>
              </a:spcBef>
              <a:spcAft>
                <a:spcPts val="0"/>
              </a:spcAft>
              <a:buSzPts val="1000"/>
              <a:buFont typeface="Symbol" panose="05050102010706020507" pitchFamily="18" charset="2"/>
              <a:buChar char=""/>
              <a:tabLst>
                <a:tab pos="457200" algn="l"/>
              </a:tabLst>
            </a:pPr>
            <a:r>
              <a:rPr lang="en-US" sz="1200" u="sng" dirty="0" smtClean="0">
                <a:solidFill>
                  <a:srgbClr val="0070C0"/>
                </a:solidFill>
                <a:effectLst/>
                <a:latin typeface="Verdana" panose="020B0604030504040204" pitchFamily="34" charset="0"/>
                <a:ea typeface="Times New Roman" panose="02020603050405020304" pitchFamily="18" charset="0"/>
                <a:hlinkClick r:id="rId7"/>
              </a:rPr>
              <a:t>Budget mobile</a:t>
            </a:r>
            <a:endParaRPr lang="en-US" sz="1600" dirty="0" smtClean="0">
              <a:solidFill>
                <a:srgbClr val="323232"/>
              </a:solidFill>
              <a:effectLst/>
              <a:latin typeface="Times New Roman" panose="02020603050405020304" pitchFamily="18" charset="0"/>
              <a:ea typeface="Calibri" panose="020F0502020204030204" pitchFamily="34" charset="0"/>
            </a:endParaRPr>
          </a:p>
          <a:p>
            <a:pPr marL="342900" marR="0" lvl="0" indent="-342900">
              <a:lnSpc>
                <a:spcPct val="140000"/>
              </a:lnSpc>
              <a:spcBef>
                <a:spcPts val="0"/>
              </a:spcBef>
              <a:spcAft>
                <a:spcPts val="0"/>
              </a:spcAft>
              <a:buSzPts val="1000"/>
              <a:buFont typeface="Symbol" panose="05050102010706020507" pitchFamily="18" charset="2"/>
              <a:buChar char=""/>
              <a:tabLst>
                <a:tab pos="457200" algn="l"/>
              </a:tabLst>
            </a:pPr>
            <a:r>
              <a:rPr lang="en-US" sz="1200" u="sng" dirty="0" smtClean="0">
                <a:solidFill>
                  <a:srgbClr val="0070C0"/>
                </a:solidFill>
                <a:effectLst/>
                <a:latin typeface="Verdana" panose="020B0604030504040204" pitchFamily="34" charset="0"/>
                <a:ea typeface="Times New Roman" panose="02020603050405020304" pitchFamily="18" charset="0"/>
                <a:hlinkClick r:id="rId8"/>
              </a:rPr>
              <a:t>enTouch wireless</a:t>
            </a:r>
            <a:endParaRPr lang="en-US" sz="1600" dirty="0" smtClean="0">
              <a:solidFill>
                <a:srgbClr val="323232"/>
              </a:solidFill>
              <a:effectLst/>
              <a:latin typeface="Times New Roman" panose="02020603050405020304" pitchFamily="18" charset="0"/>
              <a:ea typeface="Calibri" panose="020F0502020204030204" pitchFamily="34" charset="0"/>
            </a:endParaRPr>
          </a:p>
          <a:p>
            <a:pPr marL="342900" marR="0" lvl="0" indent="-342900">
              <a:lnSpc>
                <a:spcPct val="140000"/>
              </a:lnSpc>
              <a:spcBef>
                <a:spcPts val="0"/>
              </a:spcBef>
              <a:spcAft>
                <a:spcPts val="0"/>
              </a:spcAft>
              <a:buSzPts val="1000"/>
              <a:buFont typeface="Symbol" panose="05050102010706020507" pitchFamily="18" charset="2"/>
              <a:buChar char=""/>
              <a:tabLst>
                <a:tab pos="457200" algn="l"/>
              </a:tabLst>
            </a:pPr>
            <a:r>
              <a:rPr lang="en-US" sz="1200" u="sng" dirty="0" smtClean="0">
                <a:solidFill>
                  <a:srgbClr val="0070C0"/>
                </a:solidFill>
                <a:effectLst/>
                <a:latin typeface="Verdana" panose="020B0604030504040204" pitchFamily="34" charset="0"/>
                <a:ea typeface="Times New Roman" panose="02020603050405020304" pitchFamily="18" charset="0"/>
                <a:hlinkClick r:id="rId9"/>
              </a:rPr>
              <a:t>Life wireless</a:t>
            </a:r>
            <a:endParaRPr lang="en-US" sz="1600" dirty="0" smtClean="0">
              <a:solidFill>
                <a:srgbClr val="323232"/>
              </a:solidFill>
              <a:effectLst/>
              <a:latin typeface="Times New Roman" panose="02020603050405020304" pitchFamily="18" charset="0"/>
              <a:ea typeface="Calibri" panose="020F0502020204030204" pitchFamily="34" charset="0"/>
            </a:endParaRPr>
          </a:p>
          <a:p>
            <a:pPr marL="342900" marR="0" lvl="0" indent="-342900">
              <a:lnSpc>
                <a:spcPct val="140000"/>
              </a:lnSpc>
              <a:spcBef>
                <a:spcPts val="0"/>
              </a:spcBef>
              <a:spcAft>
                <a:spcPts val="0"/>
              </a:spcAft>
              <a:buSzPts val="1000"/>
              <a:buFont typeface="Symbol" panose="05050102010706020507" pitchFamily="18" charset="2"/>
              <a:buChar char=""/>
              <a:tabLst>
                <a:tab pos="457200" algn="l"/>
              </a:tabLst>
            </a:pPr>
            <a:r>
              <a:rPr lang="en-US" sz="1200" u="sng" dirty="0" smtClean="0">
                <a:solidFill>
                  <a:srgbClr val="0070C0"/>
                </a:solidFill>
                <a:effectLst/>
                <a:latin typeface="Verdana" panose="020B0604030504040204" pitchFamily="34" charset="0"/>
                <a:ea typeface="Times New Roman" panose="02020603050405020304" pitchFamily="18" charset="0"/>
                <a:hlinkClick r:id="rId10"/>
              </a:rPr>
              <a:t>Safelink wireless</a:t>
            </a:r>
            <a:endParaRPr lang="en-US" sz="1600" dirty="0" smtClean="0">
              <a:solidFill>
                <a:srgbClr val="323232"/>
              </a:solidFill>
              <a:effectLst/>
              <a:latin typeface="Times New Roman" panose="02020603050405020304" pitchFamily="18" charset="0"/>
              <a:ea typeface="Calibri" panose="020F0502020204030204" pitchFamily="34" charset="0"/>
            </a:endParaRPr>
          </a:p>
          <a:p>
            <a:pPr marL="342900" marR="0" lvl="0" indent="-342900">
              <a:lnSpc>
                <a:spcPct val="140000"/>
              </a:lnSpc>
              <a:spcBef>
                <a:spcPts val="0"/>
              </a:spcBef>
              <a:spcAft>
                <a:spcPts val="0"/>
              </a:spcAft>
              <a:buSzPts val="1000"/>
              <a:buFont typeface="Symbol" panose="05050102010706020507" pitchFamily="18" charset="2"/>
              <a:buChar char=""/>
              <a:tabLst>
                <a:tab pos="457200" algn="l"/>
              </a:tabLst>
            </a:pPr>
            <a:r>
              <a:rPr lang="en-US" sz="1200" u="sng" dirty="0" smtClean="0">
                <a:solidFill>
                  <a:srgbClr val="0070C0"/>
                </a:solidFill>
                <a:effectLst/>
                <a:latin typeface="Verdana" panose="020B0604030504040204" pitchFamily="34" charset="0"/>
                <a:ea typeface="Times New Roman" panose="02020603050405020304" pitchFamily="18" charset="0"/>
                <a:hlinkClick r:id="rId11"/>
              </a:rPr>
              <a:t>Yourtel wireless</a:t>
            </a:r>
            <a:endParaRPr lang="en-US" sz="1600" dirty="0" smtClean="0">
              <a:solidFill>
                <a:srgbClr val="323232"/>
              </a:solidFill>
              <a:effectLst/>
              <a:latin typeface="Times New Roman" panose="02020603050405020304" pitchFamily="18" charset="0"/>
              <a:ea typeface="Calibri" panose="020F0502020204030204" pitchFamily="34" charset="0"/>
            </a:endParaRPr>
          </a:p>
          <a:p>
            <a:pPr marL="0" marR="0">
              <a:lnSpc>
                <a:spcPct val="120000"/>
              </a:lnSpc>
            </a:pPr>
            <a:r>
              <a:rPr lang="en-US" sz="2000" b="1" dirty="0" smtClean="0">
                <a:solidFill>
                  <a:srgbClr val="323232"/>
                </a:solidFill>
                <a:effectLst/>
                <a:latin typeface="Verdana" panose="020B0604030504040204" pitchFamily="34" charset="0"/>
                <a:ea typeface="Times New Roman" panose="02020603050405020304" pitchFamily="18" charset="0"/>
              </a:rPr>
              <a:t>How do people apply for the lifeline? </a:t>
            </a:r>
            <a:endParaRPr lang="en-US" sz="2400" b="1" dirty="0" smtClean="0">
              <a:effectLst/>
              <a:latin typeface="Times New Roman" panose="02020603050405020304" pitchFamily="18" charset="0"/>
              <a:ea typeface="Calibri" panose="020F0502020204030204" pitchFamily="34" charset="0"/>
            </a:endParaRPr>
          </a:p>
          <a:p>
            <a:pPr marL="0" marR="0">
              <a:lnSpc>
                <a:spcPct val="140000"/>
              </a:lnSpc>
            </a:pPr>
            <a:r>
              <a:rPr lang="en-US" sz="1200" dirty="0" smtClean="0">
                <a:solidFill>
                  <a:srgbClr val="323232"/>
                </a:solidFill>
                <a:effectLst/>
                <a:latin typeface="Verdana" panose="020B0604030504040204" pitchFamily="34" charset="0"/>
                <a:ea typeface="Calibri" panose="020F0502020204030204" pitchFamily="34" charset="0"/>
              </a:rPr>
              <a:t>Federal regulations (47 CFR Part 54, sec. 54.400) allow one Lifeline subsidy per household. This means that client must choose whether they want the subsidy applied to a landline or cell phone.</a:t>
            </a:r>
            <a:endParaRPr lang="en-US" sz="1600" dirty="0" smtClean="0">
              <a:effectLst/>
              <a:latin typeface="Times New Roman" panose="02020603050405020304" pitchFamily="18" charset="0"/>
              <a:ea typeface="Calibri" panose="020F0502020204030204" pitchFamily="34" charset="0"/>
            </a:endParaRPr>
          </a:p>
          <a:p>
            <a:pPr marL="0" marR="0">
              <a:lnSpc>
                <a:spcPct val="140000"/>
              </a:lnSpc>
            </a:pPr>
            <a:r>
              <a:rPr lang="en-US" sz="1200" b="1" dirty="0" smtClean="0">
                <a:solidFill>
                  <a:srgbClr val="323232"/>
                </a:solidFill>
                <a:effectLst/>
                <a:latin typeface="Verdana" panose="020B0604030504040204" pitchFamily="34" charset="0"/>
                <a:ea typeface="Calibri" panose="020F0502020204030204" pitchFamily="34" charset="0"/>
              </a:rPr>
              <a:t>Landline</a:t>
            </a:r>
            <a:endParaRPr lang="en-US" sz="1600" dirty="0" smtClean="0">
              <a:effectLst/>
              <a:latin typeface="Times New Roman" panose="02020603050405020304" pitchFamily="18" charset="0"/>
              <a:ea typeface="Calibri" panose="020F0502020204030204" pitchFamily="34" charset="0"/>
            </a:endParaRPr>
          </a:p>
          <a:p>
            <a:pPr marL="342900" marR="0" lvl="0" indent="-342900">
              <a:lnSpc>
                <a:spcPct val="140000"/>
              </a:lnSpc>
              <a:spcBef>
                <a:spcPts val="0"/>
              </a:spcBef>
              <a:spcAft>
                <a:spcPts val="0"/>
              </a:spcAft>
              <a:buSzPts val="1000"/>
              <a:buFont typeface="Symbol" panose="05050102010706020507" pitchFamily="18" charset="2"/>
              <a:buChar char=""/>
              <a:tabLst>
                <a:tab pos="457200" algn="l"/>
              </a:tabLst>
            </a:pPr>
            <a:r>
              <a:rPr lang="en-US" sz="1200" dirty="0" smtClean="0">
                <a:solidFill>
                  <a:srgbClr val="323232"/>
                </a:solidFill>
                <a:effectLst/>
                <a:latin typeface="Verdana" panose="020B0604030504040204" pitchFamily="34" charset="0"/>
                <a:ea typeface="Times New Roman" panose="02020603050405020304" pitchFamily="18" charset="0"/>
              </a:rPr>
              <a:t>Contact your local landline phone service provider and request a Lifeline Application. If you are eligibility, the local phone company will apply Lifeline subsidy to your phone bill.</a:t>
            </a:r>
            <a:endParaRPr lang="en-US" sz="1600" dirty="0" smtClean="0">
              <a:solidFill>
                <a:srgbClr val="323232"/>
              </a:solidFill>
              <a:effectLst/>
              <a:latin typeface="Times New Roman" panose="02020603050405020304" pitchFamily="18" charset="0"/>
              <a:ea typeface="Calibri" panose="020F0502020204030204" pitchFamily="34" charset="0"/>
            </a:endParaRPr>
          </a:p>
          <a:p>
            <a:pPr marL="0" marR="0">
              <a:lnSpc>
                <a:spcPct val="140000"/>
              </a:lnSpc>
            </a:pPr>
            <a:r>
              <a:rPr lang="en-US" sz="1200" b="1" dirty="0" smtClean="0">
                <a:solidFill>
                  <a:srgbClr val="323232"/>
                </a:solidFill>
                <a:effectLst/>
                <a:latin typeface="Verdana" panose="020B0604030504040204" pitchFamily="34" charset="0"/>
                <a:ea typeface="Calibri" panose="020F0502020204030204" pitchFamily="34" charset="0"/>
              </a:rPr>
              <a:t>Cell phone</a:t>
            </a:r>
            <a:endParaRPr lang="en-US" sz="1600" dirty="0" smtClean="0">
              <a:effectLst/>
              <a:latin typeface="Times New Roman" panose="02020603050405020304" pitchFamily="18" charset="0"/>
              <a:ea typeface="Calibri" panose="020F0502020204030204" pitchFamily="34" charset="0"/>
            </a:endParaRPr>
          </a:p>
          <a:p>
            <a:r>
              <a:rPr lang="en-US" sz="1200" dirty="0" smtClean="0">
                <a:solidFill>
                  <a:srgbClr val="323232"/>
                </a:solidFill>
                <a:effectLst/>
                <a:latin typeface="Verdana" panose="020B0604030504040204" pitchFamily="34" charset="0"/>
                <a:ea typeface="Times New Roman" panose="02020603050405020304" pitchFamily="18" charset="0"/>
                <a:cs typeface="Times New Roman" panose="02020603050405020304" pitchFamily="18" charset="0"/>
              </a:rPr>
              <a:t>You must apply with a Lifeline cell phone provider in Washington. After you complete your phone company’s application for Lifeline services, you will receive a cell phone by mail if you are eligible.</a:t>
            </a:r>
            <a:endParaRPr lang="en-US" dirty="0"/>
          </a:p>
        </p:txBody>
      </p:sp>
      <p:sp>
        <p:nvSpPr>
          <p:cNvPr id="4" name="Slide Number Placeholder 3"/>
          <p:cNvSpPr>
            <a:spLocks noGrp="1"/>
          </p:cNvSpPr>
          <p:nvPr>
            <p:ph type="sldNum" sz="quarter" idx="10"/>
          </p:nvPr>
        </p:nvSpPr>
        <p:spPr/>
        <p:txBody>
          <a:bodyPr/>
          <a:lstStyle/>
          <a:p>
            <a:fld id="{2125B880-F9D1-45DC-81CE-5002F159299D}" type="slidenum">
              <a:rPr lang="en-US" altLang="en-US" smtClean="0"/>
              <a:pPr/>
              <a:t>9</a:t>
            </a:fld>
            <a:endParaRPr lang="en-US" altLang="en-US" dirty="0"/>
          </a:p>
        </p:txBody>
      </p:sp>
    </p:spTree>
    <p:extLst>
      <p:ext uri="{BB962C8B-B14F-4D97-AF65-F5344CB8AC3E}">
        <p14:creationId xmlns:p14="http://schemas.microsoft.com/office/powerpoint/2010/main" val="3921120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5B880-F9D1-45DC-81CE-5002F159299D}" type="slidenum">
              <a:rPr lang="en-US" altLang="en-US" smtClean="0"/>
              <a:pPr/>
              <a:t>11</a:t>
            </a:fld>
            <a:endParaRPr lang="en-US" altLang="en-US" dirty="0"/>
          </a:p>
        </p:txBody>
      </p:sp>
    </p:spTree>
    <p:extLst>
      <p:ext uri="{BB962C8B-B14F-4D97-AF65-F5344CB8AC3E}">
        <p14:creationId xmlns:p14="http://schemas.microsoft.com/office/powerpoint/2010/main" val="194709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MH IMD Waiver includes HIT requirements related to: e-care plans, closed loop referrals and e-referrals, transition of medical records (as individuals transition between systems of care), e-consent, interoperable intake, assessment and screening tools, telehealth, at risk for</a:t>
            </a:r>
            <a:r>
              <a:rPr lang="en-US" baseline="0" dirty="0" smtClean="0"/>
              <a:t> stopping treatment, </a:t>
            </a:r>
            <a:r>
              <a:rPr lang="en-US" dirty="0" smtClean="0"/>
              <a:t>identity management, and electronic records across all episodes of care.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125B880-F9D1-45DC-81CE-5002F159299D}" type="slidenum">
              <a:rPr lang="en-US" altLang="en-US" smtClean="0"/>
              <a:pPr/>
              <a:t>13</a:t>
            </a:fld>
            <a:endParaRPr lang="en-US" altLang="en-US" dirty="0"/>
          </a:p>
        </p:txBody>
      </p:sp>
    </p:spTree>
    <p:extLst>
      <p:ext uri="{BB962C8B-B14F-4D97-AF65-F5344CB8AC3E}">
        <p14:creationId xmlns:p14="http://schemas.microsoft.com/office/powerpoint/2010/main" val="3378759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5B880-F9D1-45DC-81CE-5002F159299D}" type="slidenum">
              <a:rPr lang="en-US" altLang="en-US" smtClean="0"/>
              <a:pPr/>
              <a:t>15</a:t>
            </a:fld>
            <a:endParaRPr lang="en-US" altLang="en-US" dirty="0"/>
          </a:p>
        </p:txBody>
      </p:sp>
    </p:spTree>
    <p:extLst>
      <p:ext uri="{BB962C8B-B14F-4D97-AF65-F5344CB8AC3E}">
        <p14:creationId xmlns:p14="http://schemas.microsoft.com/office/powerpoint/2010/main" val="557705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25B880-F9D1-45DC-81CE-5002F159299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03941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838200"/>
          </a:xfrm>
          <a:prstGeom prst="rect">
            <a:avLst/>
          </a:prstGeom>
          <a:gradFill>
            <a:gsLst>
              <a:gs pos="0">
                <a:schemeClr val="bg2"/>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7912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49513" y="1851025"/>
            <a:ext cx="4637087"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34290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685800" y="5029200"/>
            <a:ext cx="7772400" cy="1219200"/>
          </a:xfrm>
        </p:spPr>
        <p:txBody>
          <a:bodyPr/>
          <a:lstStyle>
            <a:lvl1pPr marL="0" indent="0" algn="ctr">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5"/>
          <p:cNvSpPr>
            <a:spLocks noGrp="1"/>
          </p:cNvSpPr>
          <p:nvPr>
            <p:ph type="sldNum" sz="quarter" idx="10"/>
          </p:nvPr>
        </p:nvSpPr>
        <p:spPr/>
        <p:txBody>
          <a:bodyPr/>
          <a:lstStyle>
            <a:lvl1pPr>
              <a:defRPr/>
            </a:lvl1pPr>
          </a:lstStyle>
          <a:p>
            <a:fld id="{F560F880-1BD9-4D88-801F-2FA12AE33883}" type="slidenum">
              <a:rPr lang="en-US" altLang="en-US"/>
              <a:pPr/>
              <a:t>‹#›</a:t>
            </a:fld>
            <a:endParaRPr lang="en-US" altLang="en-US" dirty="0"/>
          </a:p>
        </p:txBody>
      </p:sp>
    </p:spTree>
    <p:extLst>
      <p:ext uri="{BB962C8B-B14F-4D97-AF65-F5344CB8AC3E}">
        <p14:creationId xmlns:p14="http://schemas.microsoft.com/office/powerpoint/2010/main" val="284676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00600"/>
            <a:ext cx="86868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28600" y="1066800"/>
            <a:ext cx="8686800" cy="36607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28600" y="5367338"/>
            <a:ext cx="8686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fld id="{65CC2164-9DE2-489D-A4AE-6FE3E64E3583}" type="slidenum">
              <a:rPr lang="en-US" altLang="en-US"/>
              <a:pPr/>
              <a:t>‹#›</a:t>
            </a:fld>
            <a:endParaRPr lang="en-US" altLang="en-US" dirty="0"/>
          </a:p>
        </p:txBody>
      </p:sp>
    </p:spTree>
    <p:extLst>
      <p:ext uri="{BB962C8B-B14F-4D97-AF65-F5344CB8AC3E}">
        <p14:creationId xmlns:p14="http://schemas.microsoft.com/office/powerpoint/2010/main" val="355261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65E567-99FA-4A05-B8F8-526B1EFB6D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7980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65E567-99FA-4A05-B8F8-526B1EFB6D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8643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8"/>
        <p:cNvGrpSpPr/>
        <p:nvPr/>
      </p:nvGrpSpPr>
      <p:grpSpPr>
        <a:xfrm>
          <a:off x="0" y="0"/>
          <a:ext cx="0" cy="0"/>
          <a:chOff x="0" y="0"/>
          <a:chExt cx="0" cy="0"/>
        </a:xfrm>
      </p:grpSpPr>
      <p:sp>
        <p:nvSpPr>
          <p:cNvPr id="49" name="Google Shape;49;p71"/>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1"/>
          <p:cNvSpPr txBox="1">
            <a:spLocks noGrp="1"/>
          </p:cNvSpPr>
          <p:nvPr>
            <p:ph type="subTitle" idx="1"/>
          </p:nvPr>
        </p:nvSpPr>
        <p:spPr>
          <a:xfrm>
            <a:off x="1371600" y="3886200"/>
            <a:ext cx="6400800" cy="17528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1" name="Google Shape;51;p71"/>
          <p:cNvSpPr txBox="1">
            <a:spLocks noGrp="1"/>
          </p:cNvSpPr>
          <p:nvPr>
            <p:ph type="dt" idx="10"/>
          </p:nvPr>
        </p:nvSpPr>
        <p:spPr>
          <a:xfrm>
            <a:off x="457200" y="6356351"/>
            <a:ext cx="21336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1"/>
          <p:cNvSpPr txBox="1">
            <a:spLocks noGrp="1"/>
          </p:cNvSpPr>
          <p:nvPr>
            <p:ph type="ftr" idx="11"/>
          </p:nvPr>
        </p:nvSpPr>
        <p:spPr>
          <a:xfrm>
            <a:off x="3124200" y="6356351"/>
            <a:ext cx="28956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1"/>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77006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4"/>
        <p:cNvGrpSpPr/>
        <p:nvPr/>
      </p:nvGrpSpPr>
      <p:grpSpPr>
        <a:xfrm>
          <a:off x="0" y="0"/>
          <a:ext cx="0" cy="0"/>
          <a:chOff x="0" y="0"/>
          <a:chExt cx="0" cy="0"/>
        </a:xfrm>
      </p:grpSpPr>
      <p:sp>
        <p:nvSpPr>
          <p:cNvPr id="55" name="Google Shape;55;p88"/>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8"/>
          <p:cNvSpPr txBox="1">
            <a:spLocks noGrp="1"/>
          </p:cNvSpPr>
          <p:nvPr>
            <p:ph type="body" idx="1"/>
          </p:nvPr>
        </p:nvSpPr>
        <p:spPr>
          <a:xfrm>
            <a:off x="457200" y="1600200"/>
            <a:ext cx="8229600" cy="4526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7" name="Google Shape;57;p88"/>
          <p:cNvSpPr txBox="1">
            <a:spLocks noGrp="1"/>
          </p:cNvSpPr>
          <p:nvPr>
            <p:ph type="dt" idx="10"/>
          </p:nvPr>
        </p:nvSpPr>
        <p:spPr>
          <a:xfrm>
            <a:off x="457200" y="6356351"/>
            <a:ext cx="21336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8"/>
          <p:cNvSpPr txBox="1">
            <a:spLocks noGrp="1"/>
          </p:cNvSpPr>
          <p:nvPr>
            <p:ph type="ftr" idx="11"/>
          </p:nvPr>
        </p:nvSpPr>
        <p:spPr>
          <a:xfrm>
            <a:off x="3124200" y="6356351"/>
            <a:ext cx="28956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8"/>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13378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0"/>
        <p:cNvGrpSpPr/>
        <p:nvPr/>
      </p:nvGrpSpPr>
      <p:grpSpPr>
        <a:xfrm>
          <a:off x="0" y="0"/>
          <a:ext cx="0" cy="0"/>
          <a:chOff x="0" y="0"/>
          <a:chExt cx="0" cy="0"/>
        </a:xfrm>
      </p:grpSpPr>
      <p:sp>
        <p:nvSpPr>
          <p:cNvPr id="61" name="Google Shape;61;p8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9"/>
          <p:cNvSpPr txBox="1">
            <a:spLocks noGrp="1"/>
          </p:cNvSpPr>
          <p:nvPr>
            <p:ph type="body" idx="1"/>
          </p:nvPr>
        </p:nvSpPr>
        <p:spPr>
          <a:xfrm>
            <a:off x="722313" y="2906713"/>
            <a:ext cx="7772400" cy="150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63" name="Google Shape;63;p89"/>
          <p:cNvSpPr txBox="1">
            <a:spLocks noGrp="1"/>
          </p:cNvSpPr>
          <p:nvPr>
            <p:ph type="dt" idx="10"/>
          </p:nvPr>
        </p:nvSpPr>
        <p:spPr>
          <a:xfrm>
            <a:off x="457200" y="6356351"/>
            <a:ext cx="21336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9"/>
          <p:cNvSpPr txBox="1">
            <a:spLocks noGrp="1"/>
          </p:cNvSpPr>
          <p:nvPr>
            <p:ph type="ftr" idx="11"/>
          </p:nvPr>
        </p:nvSpPr>
        <p:spPr>
          <a:xfrm>
            <a:off x="3124200" y="6356351"/>
            <a:ext cx="28956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9"/>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10798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6"/>
        <p:cNvGrpSpPr/>
        <p:nvPr/>
      </p:nvGrpSpPr>
      <p:grpSpPr>
        <a:xfrm>
          <a:off x="0" y="0"/>
          <a:ext cx="0" cy="0"/>
          <a:chOff x="0" y="0"/>
          <a:chExt cx="0" cy="0"/>
        </a:xfrm>
      </p:grpSpPr>
      <p:sp>
        <p:nvSpPr>
          <p:cNvPr id="67" name="Google Shape;67;p90"/>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0"/>
          <p:cNvSpPr txBox="1">
            <a:spLocks noGrp="1"/>
          </p:cNvSpPr>
          <p:nvPr>
            <p:ph type="body" idx="1"/>
          </p:nvPr>
        </p:nvSpPr>
        <p:spPr>
          <a:xfrm>
            <a:off x="457200" y="1600200"/>
            <a:ext cx="4038600" cy="45260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9" name="Google Shape;69;p90"/>
          <p:cNvSpPr txBox="1">
            <a:spLocks noGrp="1"/>
          </p:cNvSpPr>
          <p:nvPr>
            <p:ph type="body" idx="2"/>
          </p:nvPr>
        </p:nvSpPr>
        <p:spPr>
          <a:xfrm>
            <a:off x="4648200" y="1600200"/>
            <a:ext cx="4038600" cy="45260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0" name="Google Shape;70;p90"/>
          <p:cNvSpPr txBox="1">
            <a:spLocks noGrp="1"/>
          </p:cNvSpPr>
          <p:nvPr>
            <p:ph type="dt" idx="10"/>
          </p:nvPr>
        </p:nvSpPr>
        <p:spPr>
          <a:xfrm>
            <a:off x="457200" y="6356351"/>
            <a:ext cx="21336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0"/>
          <p:cNvSpPr txBox="1">
            <a:spLocks noGrp="1"/>
          </p:cNvSpPr>
          <p:nvPr>
            <p:ph type="ftr" idx="11"/>
          </p:nvPr>
        </p:nvSpPr>
        <p:spPr>
          <a:xfrm>
            <a:off x="3124200" y="6356351"/>
            <a:ext cx="28956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0"/>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03391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3"/>
        <p:cNvGrpSpPr/>
        <p:nvPr/>
      </p:nvGrpSpPr>
      <p:grpSpPr>
        <a:xfrm>
          <a:off x="0" y="0"/>
          <a:ext cx="0" cy="0"/>
          <a:chOff x="0" y="0"/>
          <a:chExt cx="0" cy="0"/>
        </a:xfrm>
      </p:grpSpPr>
      <p:sp>
        <p:nvSpPr>
          <p:cNvPr id="74" name="Google Shape;74;p91"/>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1"/>
          <p:cNvSpPr txBox="1">
            <a:spLocks noGrp="1"/>
          </p:cNvSpPr>
          <p:nvPr>
            <p:ph type="body" idx="1"/>
          </p:nvPr>
        </p:nvSpPr>
        <p:spPr>
          <a:xfrm>
            <a:off x="457200" y="1535113"/>
            <a:ext cx="4040100" cy="6396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6" name="Google Shape;76;p91"/>
          <p:cNvSpPr txBox="1">
            <a:spLocks noGrp="1"/>
          </p:cNvSpPr>
          <p:nvPr>
            <p:ph type="body" idx="2"/>
          </p:nvPr>
        </p:nvSpPr>
        <p:spPr>
          <a:xfrm>
            <a:off x="457200" y="2174875"/>
            <a:ext cx="4040100" cy="39512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7" name="Google Shape;77;p91"/>
          <p:cNvSpPr txBox="1">
            <a:spLocks noGrp="1"/>
          </p:cNvSpPr>
          <p:nvPr>
            <p:ph type="body" idx="3"/>
          </p:nvPr>
        </p:nvSpPr>
        <p:spPr>
          <a:xfrm>
            <a:off x="4645025" y="1535113"/>
            <a:ext cx="4041900" cy="6396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8" name="Google Shape;78;p91"/>
          <p:cNvSpPr txBox="1">
            <a:spLocks noGrp="1"/>
          </p:cNvSpPr>
          <p:nvPr>
            <p:ph type="body" idx="4"/>
          </p:nvPr>
        </p:nvSpPr>
        <p:spPr>
          <a:xfrm>
            <a:off x="4645025" y="2174875"/>
            <a:ext cx="4041900" cy="39512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9" name="Google Shape;79;p91"/>
          <p:cNvSpPr txBox="1">
            <a:spLocks noGrp="1"/>
          </p:cNvSpPr>
          <p:nvPr>
            <p:ph type="dt" idx="10"/>
          </p:nvPr>
        </p:nvSpPr>
        <p:spPr>
          <a:xfrm>
            <a:off x="457200" y="6356351"/>
            <a:ext cx="21336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91"/>
          <p:cNvSpPr txBox="1">
            <a:spLocks noGrp="1"/>
          </p:cNvSpPr>
          <p:nvPr>
            <p:ph type="ftr" idx="11"/>
          </p:nvPr>
        </p:nvSpPr>
        <p:spPr>
          <a:xfrm>
            <a:off x="3124200" y="6356351"/>
            <a:ext cx="28956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91"/>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64522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2"/>
        <p:cNvGrpSpPr/>
        <p:nvPr/>
      </p:nvGrpSpPr>
      <p:grpSpPr>
        <a:xfrm>
          <a:off x="0" y="0"/>
          <a:ext cx="0" cy="0"/>
          <a:chOff x="0" y="0"/>
          <a:chExt cx="0" cy="0"/>
        </a:xfrm>
      </p:grpSpPr>
      <p:sp>
        <p:nvSpPr>
          <p:cNvPr id="83" name="Google Shape;83;p92"/>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92"/>
          <p:cNvSpPr txBox="1">
            <a:spLocks noGrp="1"/>
          </p:cNvSpPr>
          <p:nvPr>
            <p:ph type="dt" idx="10"/>
          </p:nvPr>
        </p:nvSpPr>
        <p:spPr>
          <a:xfrm>
            <a:off x="457200" y="6356351"/>
            <a:ext cx="21336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92"/>
          <p:cNvSpPr txBox="1">
            <a:spLocks noGrp="1"/>
          </p:cNvSpPr>
          <p:nvPr>
            <p:ph type="ftr" idx="11"/>
          </p:nvPr>
        </p:nvSpPr>
        <p:spPr>
          <a:xfrm>
            <a:off x="3124200" y="6356351"/>
            <a:ext cx="28956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92"/>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4206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93"/>
          <p:cNvSpPr txBox="1">
            <a:spLocks noGrp="1"/>
          </p:cNvSpPr>
          <p:nvPr>
            <p:ph type="dt" idx="10"/>
          </p:nvPr>
        </p:nvSpPr>
        <p:spPr>
          <a:xfrm>
            <a:off x="457200" y="6356351"/>
            <a:ext cx="21336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93"/>
          <p:cNvSpPr txBox="1">
            <a:spLocks noGrp="1"/>
          </p:cNvSpPr>
          <p:nvPr>
            <p:ph type="ftr" idx="11"/>
          </p:nvPr>
        </p:nvSpPr>
        <p:spPr>
          <a:xfrm>
            <a:off x="3124200" y="6356351"/>
            <a:ext cx="28956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93"/>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632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286000"/>
            <a:ext cx="8229600" cy="3810000"/>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fld id="{A147D318-97CD-48EE-A025-5784E0F3C3BA}" type="slidenum">
              <a:rPr lang="en-US" altLang="en-US"/>
              <a:pPr/>
              <a:t>‹#›</a:t>
            </a:fld>
            <a:endParaRPr lang="en-US" altLang="en-US" dirty="0"/>
          </a:p>
        </p:txBody>
      </p:sp>
    </p:spTree>
    <p:extLst>
      <p:ext uri="{BB962C8B-B14F-4D97-AF65-F5344CB8AC3E}">
        <p14:creationId xmlns:p14="http://schemas.microsoft.com/office/powerpoint/2010/main" val="1979168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1"/>
        <p:cNvGrpSpPr/>
        <p:nvPr/>
      </p:nvGrpSpPr>
      <p:grpSpPr>
        <a:xfrm>
          <a:off x="0" y="0"/>
          <a:ext cx="0" cy="0"/>
          <a:chOff x="0" y="0"/>
          <a:chExt cx="0" cy="0"/>
        </a:xfrm>
      </p:grpSpPr>
      <p:sp>
        <p:nvSpPr>
          <p:cNvPr id="92" name="Google Shape;92;p94"/>
          <p:cNvSpPr txBox="1">
            <a:spLocks noGrp="1"/>
          </p:cNvSpPr>
          <p:nvPr>
            <p:ph type="title"/>
          </p:nvPr>
        </p:nvSpPr>
        <p:spPr>
          <a:xfrm>
            <a:off x="457200" y="273051"/>
            <a:ext cx="3008400" cy="1162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94"/>
          <p:cNvSpPr txBox="1">
            <a:spLocks noGrp="1"/>
          </p:cNvSpPr>
          <p:nvPr>
            <p:ph type="body" idx="1"/>
          </p:nvPr>
        </p:nvSpPr>
        <p:spPr>
          <a:xfrm>
            <a:off x="3575050" y="273051"/>
            <a:ext cx="5111700" cy="58532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94" name="Google Shape;94;p94"/>
          <p:cNvSpPr txBox="1">
            <a:spLocks noGrp="1"/>
          </p:cNvSpPr>
          <p:nvPr>
            <p:ph type="body" idx="2"/>
          </p:nvPr>
        </p:nvSpPr>
        <p:spPr>
          <a:xfrm>
            <a:off x="457200" y="1435100"/>
            <a:ext cx="3008400" cy="46912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95" name="Google Shape;95;p94"/>
          <p:cNvSpPr txBox="1">
            <a:spLocks noGrp="1"/>
          </p:cNvSpPr>
          <p:nvPr>
            <p:ph type="dt" idx="10"/>
          </p:nvPr>
        </p:nvSpPr>
        <p:spPr>
          <a:xfrm>
            <a:off x="457200" y="6356351"/>
            <a:ext cx="21336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94"/>
          <p:cNvSpPr txBox="1">
            <a:spLocks noGrp="1"/>
          </p:cNvSpPr>
          <p:nvPr>
            <p:ph type="ftr" idx="11"/>
          </p:nvPr>
        </p:nvSpPr>
        <p:spPr>
          <a:xfrm>
            <a:off x="3124200" y="6356351"/>
            <a:ext cx="28956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94"/>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7125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98"/>
        <p:cNvGrpSpPr/>
        <p:nvPr/>
      </p:nvGrpSpPr>
      <p:grpSpPr>
        <a:xfrm>
          <a:off x="0" y="0"/>
          <a:ext cx="0" cy="0"/>
          <a:chOff x="0" y="0"/>
          <a:chExt cx="0" cy="0"/>
        </a:xfrm>
      </p:grpSpPr>
      <p:sp>
        <p:nvSpPr>
          <p:cNvPr id="99" name="Google Shape;99;p95"/>
          <p:cNvSpPr txBox="1">
            <a:spLocks noGrp="1"/>
          </p:cNvSpPr>
          <p:nvPr>
            <p:ph type="title"/>
          </p:nvPr>
        </p:nvSpPr>
        <p:spPr>
          <a:xfrm>
            <a:off x="1792288" y="4800600"/>
            <a:ext cx="5486400" cy="566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9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95"/>
          <p:cNvSpPr txBox="1">
            <a:spLocks noGrp="1"/>
          </p:cNvSpPr>
          <p:nvPr>
            <p:ph type="body" idx="1"/>
          </p:nvPr>
        </p:nvSpPr>
        <p:spPr>
          <a:xfrm>
            <a:off x="1792288" y="5367337"/>
            <a:ext cx="5486400" cy="804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02" name="Google Shape;102;p95"/>
          <p:cNvSpPr txBox="1">
            <a:spLocks noGrp="1"/>
          </p:cNvSpPr>
          <p:nvPr>
            <p:ph type="dt" idx="10"/>
          </p:nvPr>
        </p:nvSpPr>
        <p:spPr>
          <a:xfrm>
            <a:off x="457200" y="6356351"/>
            <a:ext cx="21336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95"/>
          <p:cNvSpPr txBox="1">
            <a:spLocks noGrp="1"/>
          </p:cNvSpPr>
          <p:nvPr>
            <p:ph type="ftr" idx="11"/>
          </p:nvPr>
        </p:nvSpPr>
        <p:spPr>
          <a:xfrm>
            <a:off x="3124200" y="6356351"/>
            <a:ext cx="28956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95"/>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9434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5"/>
        <p:cNvGrpSpPr/>
        <p:nvPr/>
      </p:nvGrpSpPr>
      <p:grpSpPr>
        <a:xfrm>
          <a:off x="0" y="0"/>
          <a:ext cx="0" cy="0"/>
          <a:chOff x="0" y="0"/>
          <a:chExt cx="0" cy="0"/>
        </a:xfrm>
      </p:grpSpPr>
      <p:sp>
        <p:nvSpPr>
          <p:cNvPr id="106" name="Google Shape;106;p96"/>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96"/>
          <p:cNvSpPr txBox="1">
            <a:spLocks noGrp="1"/>
          </p:cNvSpPr>
          <p:nvPr>
            <p:ph type="body" idx="1"/>
          </p:nvPr>
        </p:nvSpPr>
        <p:spPr>
          <a:xfrm rot="5400000">
            <a:off x="2309000" y="-251600"/>
            <a:ext cx="45260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8" name="Google Shape;108;p96"/>
          <p:cNvSpPr txBox="1">
            <a:spLocks noGrp="1"/>
          </p:cNvSpPr>
          <p:nvPr>
            <p:ph type="dt" idx="10"/>
          </p:nvPr>
        </p:nvSpPr>
        <p:spPr>
          <a:xfrm>
            <a:off x="457200" y="6356351"/>
            <a:ext cx="21336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96"/>
          <p:cNvSpPr txBox="1">
            <a:spLocks noGrp="1"/>
          </p:cNvSpPr>
          <p:nvPr>
            <p:ph type="ftr" idx="11"/>
          </p:nvPr>
        </p:nvSpPr>
        <p:spPr>
          <a:xfrm>
            <a:off x="3124200" y="6356351"/>
            <a:ext cx="28956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96"/>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45397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1"/>
        <p:cNvGrpSpPr/>
        <p:nvPr/>
      </p:nvGrpSpPr>
      <p:grpSpPr>
        <a:xfrm>
          <a:off x="0" y="0"/>
          <a:ext cx="0" cy="0"/>
          <a:chOff x="0" y="0"/>
          <a:chExt cx="0" cy="0"/>
        </a:xfrm>
      </p:grpSpPr>
      <p:sp>
        <p:nvSpPr>
          <p:cNvPr id="112" name="Google Shape;112;p97"/>
          <p:cNvSpPr txBox="1">
            <a:spLocks noGrp="1"/>
          </p:cNvSpPr>
          <p:nvPr>
            <p:ph type="title"/>
          </p:nvPr>
        </p:nvSpPr>
        <p:spPr>
          <a:xfrm rot="5400000">
            <a:off x="4732300" y="2171737"/>
            <a:ext cx="58516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97"/>
          <p:cNvSpPr txBox="1">
            <a:spLocks noGrp="1"/>
          </p:cNvSpPr>
          <p:nvPr>
            <p:ph type="body" idx="1"/>
          </p:nvPr>
        </p:nvSpPr>
        <p:spPr>
          <a:xfrm rot="5400000">
            <a:off x="541300" y="190537"/>
            <a:ext cx="58516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4" name="Google Shape;114;p97"/>
          <p:cNvSpPr txBox="1">
            <a:spLocks noGrp="1"/>
          </p:cNvSpPr>
          <p:nvPr>
            <p:ph type="dt" idx="10"/>
          </p:nvPr>
        </p:nvSpPr>
        <p:spPr>
          <a:xfrm>
            <a:off x="457200" y="6356351"/>
            <a:ext cx="21336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97"/>
          <p:cNvSpPr txBox="1">
            <a:spLocks noGrp="1"/>
          </p:cNvSpPr>
          <p:nvPr>
            <p:ph type="ftr" idx="11"/>
          </p:nvPr>
        </p:nvSpPr>
        <p:spPr>
          <a:xfrm>
            <a:off x="3124200" y="6356351"/>
            <a:ext cx="28956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97"/>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75686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7"/>
        <p:cNvGrpSpPr/>
        <p:nvPr/>
      </p:nvGrpSpPr>
      <p:grpSpPr>
        <a:xfrm>
          <a:off x="0" y="0"/>
          <a:ext cx="0" cy="0"/>
          <a:chOff x="0" y="0"/>
          <a:chExt cx="0" cy="0"/>
        </a:xfrm>
      </p:grpSpPr>
      <p:sp>
        <p:nvSpPr>
          <p:cNvPr id="128" name="Google Shape;128;p75"/>
          <p:cNvSpPr txBox="1">
            <a:spLocks noGrp="1"/>
          </p:cNvSpPr>
          <p:nvPr>
            <p:ph type="ctrTitle"/>
          </p:nvPr>
        </p:nvSpPr>
        <p:spPr>
          <a:xfrm>
            <a:off x="1143000" y="1122363"/>
            <a:ext cx="6858000" cy="2387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75"/>
          <p:cNvSpPr txBox="1">
            <a:spLocks noGrp="1"/>
          </p:cNvSpPr>
          <p:nvPr>
            <p:ph type="subTitle" idx="1"/>
          </p:nvPr>
        </p:nvSpPr>
        <p:spPr>
          <a:xfrm>
            <a:off x="1143000" y="3602038"/>
            <a:ext cx="6858000" cy="165576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0" name="Google Shape;130;p75"/>
          <p:cNvSpPr txBox="1">
            <a:spLocks noGrp="1"/>
          </p:cNvSpPr>
          <p:nvPr>
            <p:ph type="dt" idx="10"/>
          </p:nvPr>
        </p:nvSpPr>
        <p:spPr>
          <a:xfrm>
            <a:off x="628650" y="6356351"/>
            <a:ext cx="20574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75"/>
          <p:cNvSpPr txBox="1">
            <a:spLocks noGrp="1"/>
          </p:cNvSpPr>
          <p:nvPr>
            <p:ph type="ftr" idx="11"/>
          </p:nvPr>
        </p:nvSpPr>
        <p:spPr>
          <a:xfrm>
            <a:off x="3028950" y="6356351"/>
            <a:ext cx="30861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p75"/>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
        <p:nvSpPr>
          <p:cNvPr id="133" name="Google Shape;133;p75"/>
          <p:cNvSpPr/>
          <p:nvPr/>
        </p:nvSpPr>
        <p:spPr>
          <a:xfrm>
            <a:off x="5864773" y="6780901"/>
            <a:ext cx="1795714" cy="77100"/>
          </a:xfrm>
          <a:prstGeom prst="rect">
            <a:avLst/>
          </a:prstGeom>
          <a:solidFill>
            <a:srgbClr val="A69AC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 name="Google Shape;134;p75"/>
          <p:cNvSpPr/>
          <p:nvPr/>
        </p:nvSpPr>
        <p:spPr>
          <a:xfrm>
            <a:off x="7660672" y="6780901"/>
            <a:ext cx="1483329" cy="77100"/>
          </a:xfrm>
          <a:prstGeom prst="rect">
            <a:avLst/>
          </a:pr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5" name="Google Shape;135;p75"/>
          <p:cNvSpPr/>
          <p:nvPr/>
        </p:nvSpPr>
        <p:spPr>
          <a:xfrm>
            <a:off x="1" y="6780901"/>
            <a:ext cx="670275" cy="77100"/>
          </a:xfrm>
          <a:prstGeom prst="rect">
            <a:avLst/>
          </a:prstGeom>
          <a:solidFill>
            <a:srgbClr val="F8C01B"/>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6" name="Google Shape;136;p75"/>
          <p:cNvSpPr/>
          <p:nvPr/>
        </p:nvSpPr>
        <p:spPr>
          <a:xfrm>
            <a:off x="670282" y="6780901"/>
            <a:ext cx="5194306" cy="77100"/>
          </a:xfrm>
          <a:prstGeom prst="rect">
            <a:avLst/>
          </a:prstGeom>
          <a:solidFill>
            <a:srgbClr val="816B9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1210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7"/>
        <p:cNvGrpSpPr/>
        <p:nvPr/>
      </p:nvGrpSpPr>
      <p:grpSpPr>
        <a:xfrm>
          <a:off x="0" y="0"/>
          <a:ext cx="0" cy="0"/>
          <a:chOff x="0" y="0"/>
          <a:chExt cx="0" cy="0"/>
        </a:xfrm>
      </p:grpSpPr>
      <p:sp>
        <p:nvSpPr>
          <p:cNvPr id="138" name="Google Shape;138;p76"/>
          <p:cNvSpPr/>
          <p:nvPr/>
        </p:nvSpPr>
        <p:spPr>
          <a:xfrm>
            <a:off x="0" y="3"/>
            <a:ext cx="9043500" cy="885600"/>
          </a:xfrm>
          <a:custGeom>
            <a:avLst/>
            <a:gdLst/>
            <a:ahLst/>
            <a:cxnLst/>
            <a:rect l="l" t="t" r="r" b="b"/>
            <a:pathLst>
              <a:path w="120000" h="120000" extrusionOk="0">
                <a:moveTo>
                  <a:pt x="0" y="0"/>
                </a:moveTo>
                <a:lnTo>
                  <a:pt x="120000" y="0"/>
                </a:lnTo>
                <a:lnTo>
                  <a:pt x="114714" y="118303"/>
                </a:lnTo>
                <a:lnTo>
                  <a:pt x="0" y="120000"/>
                </a:lnTo>
                <a:lnTo>
                  <a:pt x="0" y="0"/>
                </a:lnTo>
                <a:close/>
              </a:path>
            </a:pathLst>
          </a:custGeom>
          <a:solidFill>
            <a:srgbClr val="50446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3300"/>
              <a:buFont typeface="Calibri"/>
              <a:buNone/>
            </a:pPr>
            <a:endParaRPr sz="3300" b="0" i="0" u="none" strike="noStrike" cap="none">
              <a:solidFill>
                <a:srgbClr val="FFFFFF"/>
              </a:solidFill>
              <a:latin typeface="Calibri"/>
              <a:ea typeface="Calibri"/>
              <a:cs typeface="Calibri"/>
              <a:sym typeface="Calibri"/>
            </a:endParaRPr>
          </a:p>
        </p:txBody>
      </p:sp>
      <p:sp>
        <p:nvSpPr>
          <p:cNvPr id="139" name="Google Shape;139;p76"/>
          <p:cNvSpPr txBox="1">
            <a:spLocks noGrp="1"/>
          </p:cNvSpPr>
          <p:nvPr>
            <p:ph type="title"/>
          </p:nvPr>
        </p:nvSpPr>
        <p:spPr>
          <a:xfrm>
            <a:off x="261450" y="182817"/>
            <a:ext cx="8520600" cy="763500"/>
          </a:xfrm>
          <a:prstGeom prst="rect">
            <a:avLst/>
          </a:prstGeom>
          <a:noFill/>
          <a:ln>
            <a:noFill/>
          </a:ln>
        </p:spPr>
        <p:txBody>
          <a:bodyPr spcFirstLastPara="1" wrap="square" lIns="68575" tIns="68575" rIns="68575" bIns="68575" anchor="t" anchorCtr="0">
            <a:noAutofit/>
          </a:bodyPr>
          <a:lstStyle>
            <a:lvl1pPr lvl="0" algn="l">
              <a:lnSpc>
                <a:spcPct val="90000"/>
              </a:lnSpc>
              <a:spcBef>
                <a:spcPts val="0"/>
              </a:spcBef>
              <a:spcAft>
                <a:spcPts val="0"/>
              </a:spcAft>
              <a:buClr>
                <a:srgbClr val="FFFFFF"/>
              </a:buClr>
              <a:buSzPts val="3300"/>
              <a:buFont typeface="Calibri"/>
              <a:buNone/>
              <a:defRPr>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 name="Google Shape;140;p76"/>
          <p:cNvSpPr txBox="1">
            <a:spLocks noGrp="1"/>
          </p:cNvSpPr>
          <p:nvPr>
            <p:ph type="body" idx="1"/>
          </p:nvPr>
        </p:nvSpPr>
        <p:spPr>
          <a:xfrm>
            <a:off x="311700" y="1536633"/>
            <a:ext cx="8520600" cy="4555200"/>
          </a:xfrm>
          <a:prstGeom prst="rect">
            <a:avLst/>
          </a:prstGeom>
          <a:noFill/>
          <a:ln>
            <a:noFill/>
          </a:ln>
        </p:spPr>
        <p:txBody>
          <a:bodyPr spcFirstLastPara="1" wrap="square" lIns="68575" tIns="68575" rIns="68575" bIns="68575" anchor="t" anchorCtr="0">
            <a:noAutofit/>
          </a:bodyPr>
          <a:lstStyle>
            <a:lvl1pPr marL="457200" lvl="0" indent="-361950" algn="l">
              <a:lnSpc>
                <a:spcPct val="90000"/>
              </a:lnSpc>
              <a:spcBef>
                <a:spcPts val="0"/>
              </a:spcBef>
              <a:spcAft>
                <a:spcPts val="0"/>
              </a:spcAft>
              <a:buClr>
                <a:schemeClr val="dk1"/>
              </a:buClr>
              <a:buSzPts val="21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23850" algn="l">
              <a:lnSpc>
                <a:spcPct val="90000"/>
              </a:lnSpc>
              <a:spcBef>
                <a:spcPts val="0"/>
              </a:spcBef>
              <a:spcAft>
                <a:spcPts val="0"/>
              </a:spcAft>
              <a:buClr>
                <a:schemeClr val="dk1"/>
              </a:buClr>
              <a:buSzPts val="15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141" name="Google Shape;141;p76"/>
          <p:cNvSpPr txBox="1">
            <a:spLocks noGrp="1"/>
          </p:cNvSpPr>
          <p:nvPr>
            <p:ph type="sldNum" idx="12"/>
          </p:nvPr>
        </p:nvSpPr>
        <p:spPr>
          <a:xfrm>
            <a:off x="8472457" y="6217622"/>
            <a:ext cx="548700" cy="5247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
        <p:nvSpPr>
          <p:cNvPr id="142" name="Google Shape;142;p76"/>
          <p:cNvSpPr/>
          <p:nvPr/>
        </p:nvSpPr>
        <p:spPr>
          <a:xfrm>
            <a:off x="5864773" y="6780901"/>
            <a:ext cx="1795714" cy="77100"/>
          </a:xfrm>
          <a:prstGeom prst="rect">
            <a:avLst/>
          </a:prstGeom>
          <a:solidFill>
            <a:srgbClr val="A69AC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3" name="Google Shape;143;p76"/>
          <p:cNvSpPr/>
          <p:nvPr/>
        </p:nvSpPr>
        <p:spPr>
          <a:xfrm>
            <a:off x="7660672" y="6780901"/>
            <a:ext cx="1483329" cy="77100"/>
          </a:xfrm>
          <a:prstGeom prst="rect">
            <a:avLst/>
          </a:pr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4" name="Google Shape;144;p76"/>
          <p:cNvSpPr/>
          <p:nvPr/>
        </p:nvSpPr>
        <p:spPr>
          <a:xfrm>
            <a:off x="1" y="6780901"/>
            <a:ext cx="670275" cy="77100"/>
          </a:xfrm>
          <a:prstGeom prst="rect">
            <a:avLst/>
          </a:prstGeom>
          <a:solidFill>
            <a:srgbClr val="F8C01B"/>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5" name="Google Shape;145;p76"/>
          <p:cNvSpPr/>
          <p:nvPr/>
        </p:nvSpPr>
        <p:spPr>
          <a:xfrm>
            <a:off x="670282" y="6780901"/>
            <a:ext cx="5194306" cy="77100"/>
          </a:xfrm>
          <a:prstGeom prst="rect">
            <a:avLst/>
          </a:prstGeom>
          <a:solidFill>
            <a:srgbClr val="816B9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3691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77"/>
          <p:cNvSpPr txBox="1">
            <a:spLocks noGrp="1"/>
          </p:cNvSpPr>
          <p:nvPr>
            <p:ph type="dt" idx="10"/>
          </p:nvPr>
        </p:nvSpPr>
        <p:spPr>
          <a:xfrm>
            <a:off x="628650" y="6356351"/>
            <a:ext cx="20574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77"/>
          <p:cNvSpPr txBox="1">
            <a:spLocks noGrp="1"/>
          </p:cNvSpPr>
          <p:nvPr>
            <p:ph type="ftr" idx="11"/>
          </p:nvPr>
        </p:nvSpPr>
        <p:spPr>
          <a:xfrm>
            <a:off x="3028950" y="6356351"/>
            <a:ext cx="30861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77"/>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7266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0"/>
        <p:cNvGrpSpPr/>
        <p:nvPr/>
      </p:nvGrpSpPr>
      <p:grpSpPr>
        <a:xfrm>
          <a:off x="0" y="0"/>
          <a:ext cx="0" cy="0"/>
          <a:chOff x="0" y="0"/>
          <a:chExt cx="0" cy="0"/>
        </a:xfrm>
      </p:grpSpPr>
      <p:sp>
        <p:nvSpPr>
          <p:cNvPr id="151" name="Google Shape;151;p172"/>
          <p:cNvSpPr txBox="1">
            <a:spLocks noGrp="1"/>
          </p:cNvSpPr>
          <p:nvPr>
            <p:ph type="title"/>
          </p:nvPr>
        </p:nvSpPr>
        <p:spPr>
          <a:xfrm>
            <a:off x="628650" y="365125"/>
            <a:ext cx="78867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172"/>
          <p:cNvSpPr txBox="1">
            <a:spLocks noGrp="1"/>
          </p:cNvSpPr>
          <p:nvPr>
            <p:ph type="body" idx="1"/>
          </p:nvPr>
        </p:nvSpPr>
        <p:spPr>
          <a:xfrm>
            <a:off x="628650" y="1825625"/>
            <a:ext cx="7886700" cy="4351339"/>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3" name="Google Shape;153;p172"/>
          <p:cNvSpPr txBox="1">
            <a:spLocks noGrp="1"/>
          </p:cNvSpPr>
          <p:nvPr>
            <p:ph type="dt" idx="10"/>
          </p:nvPr>
        </p:nvSpPr>
        <p:spPr>
          <a:xfrm>
            <a:off x="628650" y="6356351"/>
            <a:ext cx="20574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4" name="Google Shape;154;p172"/>
          <p:cNvSpPr txBox="1">
            <a:spLocks noGrp="1"/>
          </p:cNvSpPr>
          <p:nvPr>
            <p:ph type="ftr" idx="11"/>
          </p:nvPr>
        </p:nvSpPr>
        <p:spPr>
          <a:xfrm>
            <a:off x="3028950" y="6356351"/>
            <a:ext cx="30861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172"/>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
        <p:nvSpPr>
          <p:cNvPr id="156" name="Google Shape;156;p172" title="Side bar"/>
          <p:cNvSpPr/>
          <p:nvPr/>
        </p:nvSpPr>
        <p:spPr>
          <a:xfrm>
            <a:off x="358571" y="376"/>
            <a:ext cx="171450" cy="6858000"/>
          </a:xfrm>
          <a:prstGeom prst="rect">
            <a:avLst/>
          </a:prstGeom>
          <a:solidFill>
            <a:srgbClr val="50446C"/>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85746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7"/>
        <p:cNvGrpSpPr/>
        <p:nvPr/>
      </p:nvGrpSpPr>
      <p:grpSpPr>
        <a:xfrm>
          <a:off x="0" y="0"/>
          <a:ext cx="0" cy="0"/>
          <a:chOff x="0" y="0"/>
          <a:chExt cx="0" cy="0"/>
        </a:xfrm>
      </p:grpSpPr>
      <p:sp>
        <p:nvSpPr>
          <p:cNvPr id="158" name="Google Shape;158;p173"/>
          <p:cNvSpPr txBox="1">
            <a:spLocks noGrp="1"/>
          </p:cNvSpPr>
          <p:nvPr>
            <p:ph type="title"/>
          </p:nvPr>
        </p:nvSpPr>
        <p:spPr>
          <a:xfrm>
            <a:off x="623888" y="1709740"/>
            <a:ext cx="7886700" cy="2852737"/>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9" name="Google Shape;159;p173"/>
          <p:cNvSpPr txBox="1">
            <a:spLocks noGrp="1"/>
          </p:cNvSpPr>
          <p:nvPr>
            <p:ph type="body" idx="1"/>
          </p:nvPr>
        </p:nvSpPr>
        <p:spPr>
          <a:xfrm>
            <a:off x="623888" y="4589463"/>
            <a:ext cx="7886700" cy="1500187"/>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60" name="Google Shape;160;p173"/>
          <p:cNvSpPr txBox="1">
            <a:spLocks noGrp="1"/>
          </p:cNvSpPr>
          <p:nvPr>
            <p:ph type="dt" idx="10"/>
          </p:nvPr>
        </p:nvSpPr>
        <p:spPr>
          <a:xfrm>
            <a:off x="628650" y="6356351"/>
            <a:ext cx="20574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1" name="Google Shape;161;p173"/>
          <p:cNvSpPr txBox="1">
            <a:spLocks noGrp="1"/>
          </p:cNvSpPr>
          <p:nvPr>
            <p:ph type="ftr" idx="11"/>
          </p:nvPr>
        </p:nvSpPr>
        <p:spPr>
          <a:xfrm>
            <a:off x="3028950" y="6356351"/>
            <a:ext cx="30861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2" name="Google Shape;162;p173"/>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56955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63"/>
        <p:cNvGrpSpPr/>
        <p:nvPr/>
      </p:nvGrpSpPr>
      <p:grpSpPr>
        <a:xfrm>
          <a:off x="0" y="0"/>
          <a:ext cx="0" cy="0"/>
          <a:chOff x="0" y="0"/>
          <a:chExt cx="0" cy="0"/>
        </a:xfrm>
      </p:grpSpPr>
      <p:sp>
        <p:nvSpPr>
          <p:cNvPr id="164" name="Google Shape;164;p174"/>
          <p:cNvSpPr txBox="1">
            <a:spLocks noGrp="1"/>
          </p:cNvSpPr>
          <p:nvPr>
            <p:ph type="title"/>
          </p:nvPr>
        </p:nvSpPr>
        <p:spPr>
          <a:xfrm>
            <a:off x="628650" y="365125"/>
            <a:ext cx="78867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5" name="Google Shape;165;p174"/>
          <p:cNvSpPr txBox="1">
            <a:spLocks noGrp="1"/>
          </p:cNvSpPr>
          <p:nvPr>
            <p:ph type="body" idx="1"/>
          </p:nvPr>
        </p:nvSpPr>
        <p:spPr>
          <a:xfrm>
            <a:off x="628650" y="1825625"/>
            <a:ext cx="3886200" cy="4351339"/>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6" name="Google Shape;166;p174"/>
          <p:cNvSpPr txBox="1">
            <a:spLocks noGrp="1"/>
          </p:cNvSpPr>
          <p:nvPr>
            <p:ph type="body" idx="2"/>
          </p:nvPr>
        </p:nvSpPr>
        <p:spPr>
          <a:xfrm>
            <a:off x="4629150" y="1825625"/>
            <a:ext cx="3886200" cy="4351339"/>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7" name="Google Shape;167;p174"/>
          <p:cNvSpPr txBox="1">
            <a:spLocks noGrp="1"/>
          </p:cNvSpPr>
          <p:nvPr>
            <p:ph type="dt" idx="10"/>
          </p:nvPr>
        </p:nvSpPr>
        <p:spPr>
          <a:xfrm>
            <a:off x="628650" y="6356351"/>
            <a:ext cx="20574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8" name="Google Shape;168;p174"/>
          <p:cNvSpPr txBox="1">
            <a:spLocks noGrp="1"/>
          </p:cNvSpPr>
          <p:nvPr>
            <p:ph type="ftr" idx="11"/>
          </p:nvPr>
        </p:nvSpPr>
        <p:spPr>
          <a:xfrm>
            <a:off x="3028950" y="6356351"/>
            <a:ext cx="30861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9" name="Google Shape;169;p174"/>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
        <p:nvSpPr>
          <p:cNvPr id="170" name="Google Shape;170;p174" title="Side bar"/>
          <p:cNvSpPr/>
          <p:nvPr/>
        </p:nvSpPr>
        <p:spPr>
          <a:xfrm>
            <a:off x="358571" y="376"/>
            <a:ext cx="171450" cy="6858000"/>
          </a:xfrm>
          <a:prstGeom prst="rect">
            <a:avLst/>
          </a:prstGeom>
          <a:solidFill>
            <a:srgbClr val="50446C"/>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3924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fld id="{3F2BC95B-EB75-4A98-8133-04352013C833}" type="slidenum">
              <a:rPr lang="en-US" altLang="en-US"/>
              <a:pPr/>
              <a:t>‹#›</a:t>
            </a:fld>
            <a:endParaRPr lang="en-US" altLang="en-US" dirty="0"/>
          </a:p>
        </p:txBody>
      </p:sp>
    </p:spTree>
    <p:extLst>
      <p:ext uri="{BB962C8B-B14F-4D97-AF65-F5344CB8AC3E}">
        <p14:creationId xmlns:p14="http://schemas.microsoft.com/office/powerpoint/2010/main" val="3084839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71"/>
        <p:cNvGrpSpPr/>
        <p:nvPr/>
      </p:nvGrpSpPr>
      <p:grpSpPr>
        <a:xfrm>
          <a:off x="0" y="0"/>
          <a:ext cx="0" cy="0"/>
          <a:chOff x="0" y="0"/>
          <a:chExt cx="0" cy="0"/>
        </a:xfrm>
      </p:grpSpPr>
      <p:sp>
        <p:nvSpPr>
          <p:cNvPr id="172" name="Google Shape;172;p175"/>
          <p:cNvSpPr txBox="1">
            <a:spLocks noGrp="1"/>
          </p:cNvSpPr>
          <p:nvPr>
            <p:ph type="title"/>
          </p:nvPr>
        </p:nvSpPr>
        <p:spPr>
          <a:xfrm>
            <a:off x="629841" y="365125"/>
            <a:ext cx="78867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3" name="Google Shape;173;p175"/>
          <p:cNvSpPr txBox="1">
            <a:spLocks noGrp="1"/>
          </p:cNvSpPr>
          <p:nvPr>
            <p:ph type="body" idx="1"/>
          </p:nvPr>
        </p:nvSpPr>
        <p:spPr>
          <a:xfrm>
            <a:off x="629841" y="1681163"/>
            <a:ext cx="3868340" cy="823912"/>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4" name="Google Shape;174;p175"/>
          <p:cNvSpPr txBox="1">
            <a:spLocks noGrp="1"/>
          </p:cNvSpPr>
          <p:nvPr>
            <p:ph type="body" idx="2"/>
          </p:nvPr>
        </p:nvSpPr>
        <p:spPr>
          <a:xfrm>
            <a:off x="629841" y="2505075"/>
            <a:ext cx="3868340" cy="3684588"/>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5" name="Google Shape;175;p175"/>
          <p:cNvSpPr txBox="1">
            <a:spLocks noGrp="1"/>
          </p:cNvSpPr>
          <p:nvPr>
            <p:ph type="body" idx="3"/>
          </p:nvPr>
        </p:nvSpPr>
        <p:spPr>
          <a:xfrm>
            <a:off x="4629151" y="1681163"/>
            <a:ext cx="3887391" cy="823912"/>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6" name="Google Shape;176;p175"/>
          <p:cNvSpPr txBox="1">
            <a:spLocks noGrp="1"/>
          </p:cNvSpPr>
          <p:nvPr>
            <p:ph type="body" idx="4"/>
          </p:nvPr>
        </p:nvSpPr>
        <p:spPr>
          <a:xfrm>
            <a:off x="4629151" y="2505075"/>
            <a:ext cx="3887391" cy="3684588"/>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7" name="Google Shape;177;p175"/>
          <p:cNvSpPr txBox="1">
            <a:spLocks noGrp="1"/>
          </p:cNvSpPr>
          <p:nvPr>
            <p:ph type="dt" idx="10"/>
          </p:nvPr>
        </p:nvSpPr>
        <p:spPr>
          <a:xfrm>
            <a:off x="628650" y="6356351"/>
            <a:ext cx="20574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8" name="Google Shape;178;p175"/>
          <p:cNvSpPr txBox="1">
            <a:spLocks noGrp="1"/>
          </p:cNvSpPr>
          <p:nvPr>
            <p:ph type="ftr" idx="11"/>
          </p:nvPr>
        </p:nvSpPr>
        <p:spPr>
          <a:xfrm>
            <a:off x="3028950" y="6356351"/>
            <a:ext cx="30861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 name="Google Shape;179;p175"/>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
        <p:nvSpPr>
          <p:cNvPr id="180" name="Google Shape;180;p175" title="Side bar"/>
          <p:cNvSpPr/>
          <p:nvPr/>
        </p:nvSpPr>
        <p:spPr>
          <a:xfrm>
            <a:off x="358571" y="376"/>
            <a:ext cx="171450" cy="6858000"/>
          </a:xfrm>
          <a:prstGeom prst="rect">
            <a:avLst/>
          </a:prstGeom>
          <a:solidFill>
            <a:srgbClr val="50446C"/>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8429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1"/>
        <p:cNvGrpSpPr/>
        <p:nvPr/>
      </p:nvGrpSpPr>
      <p:grpSpPr>
        <a:xfrm>
          <a:off x="0" y="0"/>
          <a:ext cx="0" cy="0"/>
          <a:chOff x="0" y="0"/>
          <a:chExt cx="0" cy="0"/>
        </a:xfrm>
      </p:grpSpPr>
      <p:sp>
        <p:nvSpPr>
          <p:cNvPr id="182" name="Google Shape;182;p176"/>
          <p:cNvSpPr txBox="1">
            <a:spLocks noGrp="1"/>
          </p:cNvSpPr>
          <p:nvPr>
            <p:ph type="title"/>
          </p:nvPr>
        </p:nvSpPr>
        <p:spPr>
          <a:xfrm>
            <a:off x="628650" y="365125"/>
            <a:ext cx="78867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176"/>
          <p:cNvSpPr txBox="1">
            <a:spLocks noGrp="1"/>
          </p:cNvSpPr>
          <p:nvPr>
            <p:ph type="dt" idx="10"/>
          </p:nvPr>
        </p:nvSpPr>
        <p:spPr>
          <a:xfrm>
            <a:off x="628650" y="6356351"/>
            <a:ext cx="20574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176"/>
          <p:cNvSpPr txBox="1">
            <a:spLocks noGrp="1"/>
          </p:cNvSpPr>
          <p:nvPr>
            <p:ph type="ftr" idx="11"/>
          </p:nvPr>
        </p:nvSpPr>
        <p:spPr>
          <a:xfrm>
            <a:off x="3028950" y="6356351"/>
            <a:ext cx="30861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5" name="Google Shape;185;p176"/>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78355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86"/>
        <p:cNvGrpSpPr/>
        <p:nvPr/>
      </p:nvGrpSpPr>
      <p:grpSpPr>
        <a:xfrm>
          <a:off x="0" y="0"/>
          <a:ext cx="0" cy="0"/>
          <a:chOff x="0" y="0"/>
          <a:chExt cx="0" cy="0"/>
        </a:xfrm>
      </p:grpSpPr>
      <p:sp>
        <p:nvSpPr>
          <p:cNvPr id="187" name="Google Shape;187;p177"/>
          <p:cNvSpPr txBox="1">
            <a:spLocks noGrp="1"/>
          </p:cNvSpPr>
          <p:nvPr>
            <p:ph type="title"/>
          </p:nvPr>
        </p:nvSpPr>
        <p:spPr>
          <a:xfrm>
            <a:off x="629841" y="457200"/>
            <a:ext cx="2949178" cy="1600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8" name="Google Shape;188;p177"/>
          <p:cNvSpPr txBox="1">
            <a:spLocks noGrp="1"/>
          </p:cNvSpPr>
          <p:nvPr>
            <p:ph type="body" idx="1"/>
          </p:nvPr>
        </p:nvSpPr>
        <p:spPr>
          <a:xfrm>
            <a:off x="3887391" y="987426"/>
            <a:ext cx="4629150" cy="4873625"/>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89" name="Google Shape;189;p177"/>
          <p:cNvSpPr txBox="1">
            <a:spLocks noGrp="1"/>
          </p:cNvSpPr>
          <p:nvPr>
            <p:ph type="body" idx="2"/>
          </p:nvPr>
        </p:nvSpPr>
        <p:spPr>
          <a:xfrm>
            <a:off x="629841" y="2057401"/>
            <a:ext cx="2949178" cy="3811588"/>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90" name="Google Shape;190;p177"/>
          <p:cNvSpPr txBox="1">
            <a:spLocks noGrp="1"/>
          </p:cNvSpPr>
          <p:nvPr>
            <p:ph type="dt" idx="10"/>
          </p:nvPr>
        </p:nvSpPr>
        <p:spPr>
          <a:xfrm>
            <a:off x="628650" y="6356351"/>
            <a:ext cx="20574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1" name="Google Shape;191;p177"/>
          <p:cNvSpPr txBox="1">
            <a:spLocks noGrp="1"/>
          </p:cNvSpPr>
          <p:nvPr>
            <p:ph type="ftr" idx="11"/>
          </p:nvPr>
        </p:nvSpPr>
        <p:spPr>
          <a:xfrm>
            <a:off x="3028950" y="6356351"/>
            <a:ext cx="30861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2" name="Google Shape;192;p177"/>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
        <p:nvSpPr>
          <p:cNvPr id="193" name="Google Shape;193;p177" title="Side bar"/>
          <p:cNvSpPr/>
          <p:nvPr/>
        </p:nvSpPr>
        <p:spPr>
          <a:xfrm>
            <a:off x="358571" y="376"/>
            <a:ext cx="171450" cy="6858000"/>
          </a:xfrm>
          <a:prstGeom prst="rect">
            <a:avLst/>
          </a:prstGeom>
          <a:solidFill>
            <a:srgbClr val="50446C"/>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70623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94"/>
        <p:cNvGrpSpPr/>
        <p:nvPr/>
      </p:nvGrpSpPr>
      <p:grpSpPr>
        <a:xfrm>
          <a:off x="0" y="0"/>
          <a:ext cx="0" cy="0"/>
          <a:chOff x="0" y="0"/>
          <a:chExt cx="0" cy="0"/>
        </a:xfrm>
      </p:grpSpPr>
      <p:sp>
        <p:nvSpPr>
          <p:cNvPr id="195" name="Google Shape;195;p178"/>
          <p:cNvSpPr txBox="1">
            <a:spLocks noGrp="1"/>
          </p:cNvSpPr>
          <p:nvPr>
            <p:ph type="title"/>
          </p:nvPr>
        </p:nvSpPr>
        <p:spPr>
          <a:xfrm>
            <a:off x="629841" y="457200"/>
            <a:ext cx="2949178" cy="1600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6" name="Google Shape;196;p178"/>
          <p:cNvSpPr>
            <a:spLocks noGrp="1"/>
          </p:cNvSpPr>
          <p:nvPr>
            <p:ph type="pic" idx="2"/>
          </p:nvPr>
        </p:nvSpPr>
        <p:spPr>
          <a:xfrm>
            <a:off x="3887391" y="987426"/>
            <a:ext cx="4629150" cy="487362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97" name="Google Shape;197;p178"/>
          <p:cNvSpPr txBox="1">
            <a:spLocks noGrp="1"/>
          </p:cNvSpPr>
          <p:nvPr>
            <p:ph type="body" idx="1"/>
          </p:nvPr>
        </p:nvSpPr>
        <p:spPr>
          <a:xfrm>
            <a:off x="629841" y="2057401"/>
            <a:ext cx="2949178" cy="3811588"/>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98" name="Google Shape;198;p178"/>
          <p:cNvSpPr txBox="1">
            <a:spLocks noGrp="1"/>
          </p:cNvSpPr>
          <p:nvPr>
            <p:ph type="dt" idx="10"/>
          </p:nvPr>
        </p:nvSpPr>
        <p:spPr>
          <a:xfrm>
            <a:off x="628650" y="6356351"/>
            <a:ext cx="20574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9" name="Google Shape;199;p178"/>
          <p:cNvSpPr txBox="1">
            <a:spLocks noGrp="1"/>
          </p:cNvSpPr>
          <p:nvPr>
            <p:ph type="ftr" idx="11"/>
          </p:nvPr>
        </p:nvSpPr>
        <p:spPr>
          <a:xfrm>
            <a:off x="3028950" y="6356351"/>
            <a:ext cx="30861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0" name="Google Shape;200;p178"/>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
        <p:nvSpPr>
          <p:cNvPr id="201" name="Google Shape;201;p178" title="Side bar"/>
          <p:cNvSpPr/>
          <p:nvPr/>
        </p:nvSpPr>
        <p:spPr>
          <a:xfrm>
            <a:off x="358571" y="376"/>
            <a:ext cx="171450" cy="6858000"/>
          </a:xfrm>
          <a:prstGeom prst="rect">
            <a:avLst/>
          </a:prstGeom>
          <a:solidFill>
            <a:srgbClr val="50446C"/>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51553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02"/>
        <p:cNvGrpSpPr/>
        <p:nvPr/>
      </p:nvGrpSpPr>
      <p:grpSpPr>
        <a:xfrm>
          <a:off x="0" y="0"/>
          <a:ext cx="0" cy="0"/>
          <a:chOff x="0" y="0"/>
          <a:chExt cx="0" cy="0"/>
        </a:xfrm>
      </p:grpSpPr>
      <p:sp>
        <p:nvSpPr>
          <p:cNvPr id="203" name="Google Shape;203;p179"/>
          <p:cNvSpPr txBox="1">
            <a:spLocks noGrp="1"/>
          </p:cNvSpPr>
          <p:nvPr>
            <p:ph type="title"/>
          </p:nvPr>
        </p:nvSpPr>
        <p:spPr>
          <a:xfrm>
            <a:off x="628650" y="365125"/>
            <a:ext cx="78867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4" name="Google Shape;204;p179"/>
          <p:cNvSpPr txBox="1">
            <a:spLocks noGrp="1"/>
          </p:cNvSpPr>
          <p:nvPr>
            <p:ph type="body" idx="1"/>
          </p:nvPr>
        </p:nvSpPr>
        <p:spPr>
          <a:xfrm rot="5400000">
            <a:off x="2396331" y="57945"/>
            <a:ext cx="4351339"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 name="Google Shape;205;p179"/>
          <p:cNvSpPr txBox="1">
            <a:spLocks noGrp="1"/>
          </p:cNvSpPr>
          <p:nvPr>
            <p:ph type="dt" idx="10"/>
          </p:nvPr>
        </p:nvSpPr>
        <p:spPr>
          <a:xfrm>
            <a:off x="628650" y="6356351"/>
            <a:ext cx="20574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6" name="Google Shape;206;p179"/>
          <p:cNvSpPr txBox="1">
            <a:spLocks noGrp="1"/>
          </p:cNvSpPr>
          <p:nvPr>
            <p:ph type="ftr" idx="11"/>
          </p:nvPr>
        </p:nvSpPr>
        <p:spPr>
          <a:xfrm>
            <a:off x="3028950" y="6356351"/>
            <a:ext cx="30861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179"/>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87884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08"/>
        <p:cNvGrpSpPr/>
        <p:nvPr/>
      </p:nvGrpSpPr>
      <p:grpSpPr>
        <a:xfrm>
          <a:off x="0" y="0"/>
          <a:ext cx="0" cy="0"/>
          <a:chOff x="0" y="0"/>
          <a:chExt cx="0" cy="0"/>
        </a:xfrm>
      </p:grpSpPr>
      <p:sp>
        <p:nvSpPr>
          <p:cNvPr id="209" name="Google Shape;209;p180"/>
          <p:cNvSpPr txBox="1">
            <a:spLocks noGrp="1"/>
          </p:cNvSpPr>
          <p:nvPr>
            <p:ph type="title"/>
          </p:nvPr>
        </p:nvSpPr>
        <p:spPr>
          <a:xfrm rot="5400000">
            <a:off x="4623594" y="2285208"/>
            <a:ext cx="581183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0" name="Google Shape;210;p180"/>
          <p:cNvSpPr txBox="1">
            <a:spLocks noGrp="1"/>
          </p:cNvSpPr>
          <p:nvPr>
            <p:ph type="body" idx="1"/>
          </p:nvPr>
        </p:nvSpPr>
        <p:spPr>
          <a:xfrm rot="5400000">
            <a:off x="623094" y="370683"/>
            <a:ext cx="581183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1" name="Google Shape;211;p180"/>
          <p:cNvSpPr txBox="1">
            <a:spLocks noGrp="1"/>
          </p:cNvSpPr>
          <p:nvPr>
            <p:ph type="dt" idx="10"/>
          </p:nvPr>
        </p:nvSpPr>
        <p:spPr>
          <a:xfrm>
            <a:off x="628650" y="6356351"/>
            <a:ext cx="20574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2" name="Google Shape;212;p180"/>
          <p:cNvSpPr txBox="1">
            <a:spLocks noGrp="1"/>
          </p:cNvSpPr>
          <p:nvPr>
            <p:ph type="ftr" idx="11"/>
          </p:nvPr>
        </p:nvSpPr>
        <p:spPr>
          <a:xfrm>
            <a:off x="3028950" y="6356351"/>
            <a:ext cx="30861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3" name="Google Shape;213;p180"/>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06715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362201"/>
            <a:ext cx="4038600" cy="3733800"/>
          </a:xfrm>
        </p:spPr>
        <p:txBody>
          <a:bodyPr/>
          <a:lstStyle>
            <a:lvl1pPr>
              <a:defRPr sz="2800">
                <a:solidFill>
                  <a:schemeClr val="tx2">
                    <a:lumMod val="50000"/>
                  </a:schemeClr>
                </a:solidFill>
              </a:defRPr>
            </a:lvl1pPr>
            <a:lvl2pPr>
              <a:defRPr sz="2400">
                <a:solidFill>
                  <a:schemeClr val="tx2">
                    <a:lumMod val="50000"/>
                  </a:schemeClr>
                </a:solidFill>
              </a:defRPr>
            </a:lvl2pPr>
            <a:lvl3pPr>
              <a:defRPr sz="20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1"/>
            <a:ext cx="4038600" cy="3733800"/>
          </a:xfrm>
        </p:spPr>
        <p:txBody>
          <a:bodyPr/>
          <a:lstStyle>
            <a:lvl1pPr>
              <a:defRPr sz="2800">
                <a:solidFill>
                  <a:schemeClr val="tx2">
                    <a:lumMod val="50000"/>
                  </a:schemeClr>
                </a:solidFill>
              </a:defRPr>
            </a:lvl1pPr>
            <a:lvl2pPr>
              <a:defRPr sz="2400">
                <a:solidFill>
                  <a:schemeClr val="tx2">
                    <a:lumMod val="50000"/>
                  </a:schemeClr>
                </a:solidFill>
              </a:defRPr>
            </a:lvl2pPr>
            <a:lvl3pPr>
              <a:defRPr sz="20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5FAC29E2-A468-4121-8195-7769AB3168E7}" type="slidenum">
              <a:rPr lang="en-US" altLang="en-US"/>
              <a:pPr/>
              <a:t>‹#›</a:t>
            </a:fld>
            <a:endParaRPr lang="en-US" altLang="en-US" dirty="0"/>
          </a:p>
        </p:txBody>
      </p:sp>
    </p:spTree>
    <p:extLst>
      <p:ext uri="{BB962C8B-B14F-4D97-AF65-F5344CB8AC3E}">
        <p14:creationId xmlns:p14="http://schemas.microsoft.com/office/powerpoint/2010/main" val="124030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362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047999"/>
            <a:ext cx="4040188" cy="3048001"/>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2362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3047999"/>
            <a:ext cx="4041775" cy="3048001"/>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p:txBody>
          <a:bodyPr/>
          <a:lstStyle>
            <a:lvl1pPr>
              <a:defRPr/>
            </a:lvl1pPr>
          </a:lstStyle>
          <a:p>
            <a:fld id="{E7E3CF75-F288-4307-8F35-2AA612EB658C}" type="slidenum">
              <a:rPr lang="en-US" altLang="en-US"/>
              <a:pPr/>
              <a:t>‹#›</a:t>
            </a:fld>
            <a:endParaRPr lang="en-US" altLang="en-US" dirty="0"/>
          </a:p>
        </p:txBody>
      </p:sp>
    </p:spTree>
    <p:extLst>
      <p:ext uri="{BB962C8B-B14F-4D97-AF65-F5344CB8AC3E}">
        <p14:creationId xmlns:p14="http://schemas.microsoft.com/office/powerpoint/2010/main" val="65649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05E67168-B41B-4FA1-80BE-7134A95DAC47}" type="slidenum">
              <a:rPr lang="en-US" altLang="en-US"/>
              <a:pPr/>
              <a:t>‹#›</a:t>
            </a:fld>
            <a:endParaRPr lang="en-US" altLang="en-US" dirty="0"/>
          </a:p>
        </p:txBody>
      </p:sp>
    </p:spTree>
    <p:extLst>
      <p:ext uri="{BB962C8B-B14F-4D97-AF65-F5344CB8AC3E}">
        <p14:creationId xmlns:p14="http://schemas.microsoft.com/office/powerpoint/2010/main" val="382041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2FE602D-70F8-4D7E-8AD2-4CFF1B26A03A}" type="slidenum">
              <a:rPr lang="en-US" altLang="en-US"/>
              <a:pPr/>
              <a:t>‹#›</a:t>
            </a:fld>
            <a:endParaRPr lang="en-US" altLang="en-US" dirty="0"/>
          </a:p>
        </p:txBody>
      </p:sp>
    </p:spTree>
    <p:extLst>
      <p:ext uri="{BB962C8B-B14F-4D97-AF65-F5344CB8AC3E}">
        <p14:creationId xmlns:p14="http://schemas.microsoft.com/office/powerpoint/2010/main" val="256657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066800"/>
            <a:ext cx="5111750" cy="5059363"/>
          </a:xfrm>
        </p:spPr>
        <p:txBody>
          <a:bodyPr/>
          <a:lstStyle>
            <a:lvl1pPr>
              <a:defRPr sz="3200">
                <a:solidFill>
                  <a:schemeClr val="tx2">
                    <a:lumMod val="50000"/>
                  </a:schemeClr>
                </a:solidFill>
              </a:defRPr>
            </a:lvl1pPr>
            <a:lvl2pPr>
              <a:defRPr sz="2800">
                <a:solidFill>
                  <a:schemeClr val="tx2">
                    <a:lumMod val="50000"/>
                  </a:schemeClr>
                </a:solidFill>
              </a:defRPr>
            </a:lvl2pPr>
            <a:lvl3pPr>
              <a:defRPr sz="2400">
                <a:solidFill>
                  <a:schemeClr val="tx2">
                    <a:lumMod val="50000"/>
                  </a:schemeClr>
                </a:solidFill>
              </a:defRPr>
            </a:lvl3pPr>
            <a:lvl4pPr>
              <a:defRPr sz="2000">
                <a:solidFill>
                  <a:schemeClr val="tx2">
                    <a:lumMod val="50000"/>
                  </a:schemeClr>
                </a:solidFill>
              </a:defRPr>
            </a:lvl4pPr>
            <a:lvl5pPr>
              <a:defRPr sz="2000">
                <a:solidFill>
                  <a:schemeClr val="tx2">
                    <a:lumMod val="50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362200"/>
            <a:ext cx="3008313" cy="3763963"/>
          </a:xfrm>
        </p:spPr>
        <p:txBody>
          <a:bodyPr/>
          <a:lstStyle>
            <a:lvl1pPr marL="0" indent="0">
              <a:buNone/>
              <a:defRPr sz="1400">
                <a:solidFill>
                  <a:schemeClr val="tx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fld id="{2AAFB87A-A7BA-4DD1-AF99-D0E3817F7181}" type="slidenum">
              <a:rPr lang="en-US" altLang="en-US"/>
              <a:pPr/>
              <a:t>‹#›</a:t>
            </a:fld>
            <a:endParaRPr lang="en-US" altLang="en-US" dirty="0"/>
          </a:p>
        </p:txBody>
      </p:sp>
    </p:spTree>
    <p:extLst>
      <p:ext uri="{BB962C8B-B14F-4D97-AF65-F5344CB8AC3E}">
        <p14:creationId xmlns:p14="http://schemas.microsoft.com/office/powerpoint/2010/main" val="13982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00600"/>
            <a:ext cx="86868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28600" y="1066800"/>
            <a:ext cx="8686800" cy="36607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28600" y="5367338"/>
            <a:ext cx="8686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fld id="{5BAC8FD4-9023-491C-85BF-4517C0B04C42}" type="slidenum">
              <a:rPr lang="en-US" altLang="en-US"/>
              <a:pPr/>
              <a:t>‹#›</a:t>
            </a:fld>
            <a:endParaRPr lang="en-US" altLang="en-US" dirty="0"/>
          </a:p>
        </p:txBody>
      </p:sp>
    </p:spTree>
    <p:extLst>
      <p:ext uri="{BB962C8B-B14F-4D97-AF65-F5344CB8AC3E}">
        <p14:creationId xmlns:p14="http://schemas.microsoft.com/office/powerpoint/2010/main" val="185454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rot="10800000">
            <a:off x="0" y="5867400"/>
            <a:ext cx="9144000" cy="990600"/>
          </a:xfrm>
          <a:prstGeom prst="rect">
            <a:avLst/>
          </a:prstGeom>
          <a:gradFill>
            <a:gsLst>
              <a:gs pos="0">
                <a:schemeClr val="bg2"/>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p:cNvSpPr/>
          <p:nvPr userDrawn="1"/>
        </p:nvSpPr>
        <p:spPr>
          <a:xfrm>
            <a:off x="0" y="0"/>
            <a:ext cx="9144000" cy="838200"/>
          </a:xfrm>
          <a:prstGeom prst="rect">
            <a:avLst/>
          </a:prstGeom>
          <a:gradFill>
            <a:gsLst>
              <a:gs pos="0">
                <a:schemeClr val="bg2"/>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D8D8D"/>
                </a:solidFill>
                <a:latin typeface="Lucida Sans Unicode" panose="020B0602030504020204" pitchFamily="34" charset="0"/>
              </a:defRPr>
            </a:lvl1pPr>
          </a:lstStyle>
          <a:p>
            <a:fld id="{F70FC4A1-3435-49A6-8C0B-1492754D4A90}" type="slidenum">
              <a:rPr lang="en-US" altLang="en-US"/>
              <a:pPr/>
              <a:t>‹#›</a:t>
            </a:fld>
            <a:endParaRPr lang="en-US" altLang="en-US" dirty="0"/>
          </a:p>
        </p:txBody>
      </p:sp>
      <p:sp>
        <p:nvSpPr>
          <p:cNvPr id="1029" name="Text Placeholder 2"/>
          <p:cNvSpPr>
            <a:spLocks noGrp="1"/>
          </p:cNvSpPr>
          <p:nvPr>
            <p:ph type="body" idx="1"/>
          </p:nvPr>
        </p:nvSpPr>
        <p:spPr bwMode="auto">
          <a:xfrm>
            <a:off x="457200" y="22860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itle Placeholder 1"/>
          <p:cNvSpPr>
            <a:spLocks noGrp="1"/>
          </p:cNvSpPr>
          <p:nvPr>
            <p:ph type="title"/>
          </p:nvPr>
        </p:nvSpPr>
        <p:spPr>
          <a:xfrm>
            <a:off x="457200" y="1066800"/>
            <a:ext cx="82296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1031" name="Picture 11"/>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248400" y="6469063"/>
            <a:ext cx="27432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1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57912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727825" y="304800"/>
            <a:ext cx="198596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8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Lst>
  <p:hf hdr="0" ftr="0" dt="0"/>
  <p:txStyles>
    <p:titleStyle>
      <a:lvl1pPr algn="ctr" rtl="0" eaLnBrk="0" fontAlgn="base" hangingPunct="0">
        <a:spcBef>
          <a:spcPct val="0"/>
        </a:spcBef>
        <a:spcAft>
          <a:spcPct val="0"/>
        </a:spcAft>
        <a:defRPr sz="4000" kern="1200" spc="-50">
          <a:solidFill>
            <a:schemeClr val="tx2"/>
          </a:solidFill>
          <a:latin typeface="Tahoma" panose="020B0604030504040204" pitchFamily="34" charset="0"/>
          <a:ea typeface="Tahoma" panose="020B0604030504040204" pitchFamily="34" charset="0"/>
          <a:cs typeface="Tahoma" pitchFamily="34" charset="0"/>
        </a:defRPr>
      </a:lvl1pPr>
      <a:lvl2pPr algn="ctr" rtl="0" eaLnBrk="0" fontAlgn="base" hangingPunct="0">
        <a:spcBef>
          <a:spcPct val="0"/>
        </a:spcBef>
        <a:spcAft>
          <a:spcPct val="0"/>
        </a:spcAft>
        <a:defRPr sz="4000">
          <a:solidFill>
            <a:schemeClr val="tx2"/>
          </a:solidFill>
          <a:latin typeface="Tahoma" pitchFamily="34" charset="0"/>
          <a:cs typeface="Tahoma" pitchFamily="34" charset="0"/>
        </a:defRPr>
      </a:lvl2pPr>
      <a:lvl3pPr algn="ctr" rtl="0" eaLnBrk="0" fontAlgn="base" hangingPunct="0">
        <a:spcBef>
          <a:spcPct val="0"/>
        </a:spcBef>
        <a:spcAft>
          <a:spcPct val="0"/>
        </a:spcAft>
        <a:defRPr sz="4000">
          <a:solidFill>
            <a:schemeClr val="tx2"/>
          </a:solidFill>
          <a:latin typeface="Tahoma" pitchFamily="34" charset="0"/>
          <a:cs typeface="Tahoma" pitchFamily="34" charset="0"/>
        </a:defRPr>
      </a:lvl3pPr>
      <a:lvl4pPr algn="ctr" rtl="0" eaLnBrk="0" fontAlgn="base" hangingPunct="0">
        <a:spcBef>
          <a:spcPct val="0"/>
        </a:spcBef>
        <a:spcAft>
          <a:spcPct val="0"/>
        </a:spcAft>
        <a:defRPr sz="4000">
          <a:solidFill>
            <a:schemeClr val="tx2"/>
          </a:solidFill>
          <a:latin typeface="Tahoma" pitchFamily="34" charset="0"/>
          <a:cs typeface="Tahoma" pitchFamily="34" charset="0"/>
        </a:defRPr>
      </a:lvl4pPr>
      <a:lvl5pPr algn="ctr" rtl="0" eaLnBrk="0" fontAlgn="base" hangingPunct="0">
        <a:spcBef>
          <a:spcPct val="0"/>
        </a:spcBef>
        <a:spcAft>
          <a:spcPct val="0"/>
        </a:spcAft>
        <a:defRPr sz="4000">
          <a:solidFill>
            <a:schemeClr val="tx2"/>
          </a:solidFill>
          <a:latin typeface="Tahoma" pitchFamily="34" charset="0"/>
          <a:cs typeface="Tahoma" pitchFamily="34" charset="0"/>
        </a:defRPr>
      </a:lvl5pPr>
      <a:lvl6pPr marL="457200" algn="ctr" rtl="0" fontAlgn="base">
        <a:spcBef>
          <a:spcPct val="0"/>
        </a:spcBef>
        <a:spcAft>
          <a:spcPct val="0"/>
        </a:spcAft>
        <a:defRPr sz="4400">
          <a:solidFill>
            <a:srgbClr val="254061"/>
          </a:solidFill>
          <a:latin typeface="Calibri" pitchFamily="34" charset="0"/>
        </a:defRPr>
      </a:lvl6pPr>
      <a:lvl7pPr marL="914400" algn="ctr" rtl="0" fontAlgn="base">
        <a:spcBef>
          <a:spcPct val="0"/>
        </a:spcBef>
        <a:spcAft>
          <a:spcPct val="0"/>
        </a:spcAft>
        <a:defRPr sz="4400">
          <a:solidFill>
            <a:srgbClr val="254061"/>
          </a:solidFill>
          <a:latin typeface="Calibri" pitchFamily="34" charset="0"/>
        </a:defRPr>
      </a:lvl7pPr>
      <a:lvl8pPr marL="1371600" algn="ctr" rtl="0" fontAlgn="base">
        <a:spcBef>
          <a:spcPct val="0"/>
        </a:spcBef>
        <a:spcAft>
          <a:spcPct val="0"/>
        </a:spcAft>
        <a:defRPr sz="4400">
          <a:solidFill>
            <a:srgbClr val="254061"/>
          </a:solidFill>
          <a:latin typeface="Calibri" pitchFamily="34" charset="0"/>
        </a:defRPr>
      </a:lvl8pPr>
      <a:lvl9pPr marL="1828800" algn="ctr" rtl="0" fontAlgn="base">
        <a:spcBef>
          <a:spcPct val="0"/>
        </a:spcBef>
        <a:spcAft>
          <a:spcPct val="0"/>
        </a:spcAft>
        <a:defRPr sz="4400">
          <a:solidFill>
            <a:srgbClr val="25406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Tahom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Tahom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Tahoma"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alpha val="88000"/>
              </a:schemeClr>
            </a:gs>
            <a:gs pos="38000">
              <a:schemeClr val="accent5">
                <a:lumMod val="20000"/>
                <a:lumOff val="8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5E567-99FA-4A05-B8F8-526B1EFB6D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2731200"/>
      </p:ext>
    </p:extLst>
  </p:cSld>
  <p:clrMap bg1="lt1" tx1="dk1" bg2="lt2" tx2="dk2" accent1="accent1" accent2="accent2" accent3="accent3" accent4="accent4" accent5="accent5" accent6="accent6" hlink="hlink" folHlink="folHlink"/>
  <p:sldLayoutIdLst>
    <p:sldLayoutId id="2147483904" r:id="rId1"/>
    <p:sldLayoutId id="214748390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70"/>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70"/>
          <p:cNvSpPr txBox="1">
            <a:spLocks noGrp="1"/>
          </p:cNvSpPr>
          <p:nvPr>
            <p:ph type="body" idx="1"/>
          </p:nvPr>
        </p:nvSpPr>
        <p:spPr>
          <a:xfrm>
            <a:off x="457200" y="1600200"/>
            <a:ext cx="8229600" cy="4526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70"/>
          <p:cNvSpPr txBox="1">
            <a:spLocks noGrp="1"/>
          </p:cNvSpPr>
          <p:nvPr>
            <p:ph type="dt" idx="10"/>
          </p:nvPr>
        </p:nvSpPr>
        <p:spPr>
          <a:xfrm>
            <a:off x="457200" y="6356351"/>
            <a:ext cx="2133600" cy="365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0"/>
          <p:cNvSpPr txBox="1">
            <a:spLocks noGrp="1"/>
          </p:cNvSpPr>
          <p:nvPr>
            <p:ph type="ftr" idx="11"/>
          </p:nvPr>
        </p:nvSpPr>
        <p:spPr>
          <a:xfrm>
            <a:off x="3124200" y="6356351"/>
            <a:ext cx="2895600" cy="365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0"/>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4479985"/>
      </p:ext>
    </p:extLst>
  </p:cSld>
  <p:clrMap bg1="lt1" tx1="dk1" bg2="dk2"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74"/>
          <p:cNvSpPr txBox="1">
            <a:spLocks noGrp="1"/>
          </p:cNvSpPr>
          <p:nvPr>
            <p:ph type="title"/>
          </p:nvPr>
        </p:nvSpPr>
        <p:spPr>
          <a:xfrm>
            <a:off x="628650" y="365125"/>
            <a:ext cx="7886700" cy="1325563"/>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9" name="Google Shape;119;p74"/>
          <p:cNvSpPr txBox="1">
            <a:spLocks noGrp="1"/>
          </p:cNvSpPr>
          <p:nvPr>
            <p:ph type="body" idx="1"/>
          </p:nvPr>
        </p:nvSpPr>
        <p:spPr>
          <a:xfrm>
            <a:off x="628650" y="1825625"/>
            <a:ext cx="7886700" cy="4351339"/>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0" name="Google Shape;120;p74"/>
          <p:cNvSpPr txBox="1">
            <a:spLocks noGrp="1"/>
          </p:cNvSpPr>
          <p:nvPr>
            <p:ph type="dt" idx="10"/>
          </p:nvPr>
        </p:nvSpPr>
        <p:spPr>
          <a:xfrm>
            <a:off x="628650" y="6356351"/>
            <a:ext cx="2057400" cy="365125"/>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1" name="Google Shape;121;p74"/>
          <p:cNvSpPr txBox="1">
            <a:spLocks noGrp="1"/>
          </p:cNvSpPr>
          <p:nvPr>
            <p:ph type="ftr" idx="11"/>
          </p:nvPr>
        </p:nvSpPr>
        <p:spPr>
          <a:xfrm>
            <a:off x="3028950" y="6356351"/>
            <a:ext cx="3086100" cy="365125"/>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2" name="Google Shape;122;p74"/>
          <p:cNvSpPr txBox="1">
            <a:spLocks noGrp="1"/>
          </p:cNvSpPr>
          <p:nvPr>
            <p:ph type="sldNum" idx="12"/>
          </p:nvPr>
        </p:nvSpPr>
        <p:spPr>
          <a:xfrm>
            <a:off x="6457950" y="6356351"/>
            <a:ext cx="2057400" cy="3651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
        <p:nvSpPr>
          <p:cNvPr id="123" name="Google Shape;123;p74"/>
          <p:cNvSpPr/>
          <p:nvPr/>
        </p:nvSpPr>
        <p:spPr>
          <a:xfrm>
            <a:off x="5864773" y="6794413"/>
            <a:ext cx="1795714" cy="77100"/>
          </a:xfrm>
          <a:prstGeom prst="rect">
            <a:avLst/>
          </a:prstGeom>
          <a:solidFill>
            <a:srgbClr val="A69AC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 name="Google Shape;124;p74"/>
          <p:cNvSpPr/>
          <p:nvPr/>
        </p:nvSpPr>
        <p:spPr>
          <a:xfrm>
            <a:off x="7660672" y="6794413"/>
            <a:ext cx="1483329" cy="77100"/>
          </a:xfrm>
          <a:prstGeom prst="rect">
            <a:avLst/>
          </a:pr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 name="Google Shape;125;p74"/>
          <p:cNvSpPr/>
          <p:nvPr/>
        </p:nvSpPr>
        <p:spPr>
          <a:xfrm>
            <a:off x="1" y="6794413"/>
            <a:ext cx="670275" cy="77100"/>
          </a:xfrm>
          <a:prstGeom prst="rect">
            <a:avLst/>
          </a:prstGeom>
          <a:solidFill>
            <a:srgbClr val="F8C01B"/>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6" name="Google Shape;126;p74"/>
          <p:cNvSpPr/>
          <p:nvPr/>
        </p:nvSpPr>
        <p:spPr>
          <a:xfrm>
            <a:off x="670282" y="6794413"/>
            <a:ext cx="5194306" cy="77100"/>
          </a:xfrm>
          <a:prstGeom prst="rect">
            <a:avLst/>
          </a:prstGeom>
          <a:solidFill>
            <a:srgbClr val="816B9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251240"/>
      </p:ext>
    </p:extLst>
  </p:cSld>
  <p:clrMap bg1="lt1" tx1="dk1" bg2="dk2"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bhi-telehealthresource.uwmedicin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opinion.wsu.edu/ProviderSurvey202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hca.wa.gov/billers-providers-partners/programs-and-services/substance-use-disorder-sud-consent-managem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prescriptionmonitoring@doh.wa.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hyperlink" Target="https://project.cosri.app/" TargetMode="Externa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document/d/1y6qKZfhvdm8DXEwvrU5VqXKbv5OUKbNah4rK8nwsLoE/edit"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hyperlink" Target="mailto:swolpin@uw.edu"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https://project.cosri.app/" TargetMode="External"/><Relationship Id="rId4" Type="http://schemas.openxmlformats.org/officeDocument/2006/relationships/hyperlink" Target="mailto:lober@uw.edu"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hca.wa.gov/hca-offers-limited-number-no-cost-telehealth-technology-licenses-providers" TargetMode="External"/><Relationship Id="rId7" Type="http://schemas.openxmlformats.org/officeDocument/2006/relationships/hyperlink" Target="https://www.youtube.com/watch?v=DsCl9SRMq-g&amp;feature=youtu.be" TargetMode="External"/><Relationship Id="rId2" Type="http://schemas.openxmlformats.org/officeDocument/2006/relationships/hyperlink" Target="https://www.hca.wa.gov/assets/billers-and-providers/telehealth-brief-for-COVID-03-2020.pdf" TargetMode="External"/><Relationship Id="rId1" Type="http://schemas.openxmlformats.org/officeDocument/2006/relationships/slideLayout" Target="../slideLayouts/slideLayout2.xml"/><Relationship Id="rId6" Type="http://schemas.openxmlformats.org/officeDocument/2006/relationships/hyperlink" Target="https://youtu.be/DsCl9SRMq-g" TargetMode="External"/><Relationship Id="rId5" Type="http://schemas.openxmlformats.org/officeDocument/2006/relationships/hyperlink" Target="https://www.hca.wa.gov/assets/apple-health-telehealth-webinar-4-30-2020.pdf" TargetMode="External"/><Relationship Id="rId4" Type="http://schemas.openxmlformats.org/officeDocument/2006/relationships/hyperlink" Target="https://www.hca.wa.gov/hca-statement-security-telehealth-technology"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hca.wa.gov/assets/program/covid-19-call-20200413.pdf" TargetMode="External"/><Relationship Id="rId2" Type="http://schemas.openxmlformats.org/officeDocument/2006/relationships/hyperlink" Target="https://www.youtube.com/watch?v=Qgtt5e8bv54&amp;feature=youtu.b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hca.wa.gov/assets/program/covid-19-call-20200413.pdf" TargetMode="External"/><Relationship Id="rId2" Type="http://schemas.openxmlformats.org/officeDocument/2006/relationships/hyperlink" Target="mailto:HCAAH_COVID19@hca.wa.gov" TargetMode="External"/><Relationship Id="rId1" Type="http://schemas.openxmlformats.org/officeDocument/2006/relationships/slideLayout" Target="../slideLayouts/slideLayout2.xml"/><Relationship Id="rId4" Type="http://schemas.openxmlformats.org/officeDocument/2006/relationships/hyperlink" Target="https://www.hca.wa.gov/assets/free-or-low-cost/telehealth-guidance-apple-health-clients.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attendee.gotowebinar.com/register/6533460124218503425"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hca.wa.gov/about-hca/health-information-technology/washington-state-medicaid-hit-plan"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ata.usac.org/publicreports/CompaniesNearMe/Download/Report" TargetMode="External"/><Relationship Id="rId7"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lifelinesupport.org/" TargetMode="External"/><Relationship Id="rId5" Type="http://schemas.openxmlformats.org/officeDocument/2006/relationships/hyperlink" Target="https://www.lifelinesupport.org/do-i-qualify/" TargetMode="External"/><Relationship Id="rId4" Type="http://schemas.openxmlformats.org/officeDocument/2006/relationships/hyperlink" Target="https://data.usac.org/publicreports/CompaniesNearMe/State/StateOption/W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0"/>
            <a:ext cx="8229600" cy="1752600"/>
          </a:xfrm>
        </p:spPr>
        <p:txBody>
          <a:bodyPr/>
          <a:lstStyle/>
          <a:p>
            <a:pPr eaLnBrk="1" fontAlgn="auto" hangingPunct="1">
              <a:spcAft>
                <a:spcPts val="0"/>
              </a:spcAft>
              <a:defRPr/>
            </a:pPr>
            <a:r>
              <a:rPr lang="en-US" sz="4200" dirty="0"/>
              <a:t>HIT Operational Plan Update</a:t>
            </a:r>
            <a:br>
              <a:rPr lang="en-US" sz="4200" dirty="0"/>
            </a:br>
            <a:r>
              <a:rPr lang="en-US" sz="2000" dirty="0"/>
              <a:t>May 26, 2020</a:t>
            </a:r>
            <a:endParaRPr lang="en-US" sz="4200" dirty="0"/>
          </a:p>
        </p:txBody>
      </p:sp>
      <p:sp>
        <p:nvSpPr>
          <p:cNvPr id="4" name="Subtitle 3">
            <a:extLst>
              <a:ext uri="{FF2B5EF4-FFF2-40B4-BE49-F238E27FC236}">
                <a16:creationId xmlns:a16="http://schemas.microsoft.com/office/drawing/2014/main" id="{51935A8A-058E-1B4B-9032-E51C9D8AFAB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77974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14" y="857251"/>
            <a:ext cx="7886700" cy="994172"/>
          </a:xfrm>
        </p:spPr>
        <p:txBody>
          <a:bodyPr/>
          <a:lstStyle/>
          <a:p>
            <a:r>
              <a:rPr lang="en-US" dirty="0">
                <a:solidFill>
                  <a:srgbClr val="1B3668"/>
                </a:solidFill>
              </a:rPr>
              <a:t>Behavioral Health Institute (BHI)</a:t>
            </a:r>
          </a:p>
        </p:txBody>
      </p:sp>
      <p:sp>
        <p:nvSpPr>
          <p:cNvPr id="3" name="Content Placeholder 2"/>
          <p:cNvSpPr>
            <a:spLocks noGrp="1"/>
          </p:cNvSpPr>
          <p:nvPr>
            <p:ph idx="1"/>
          </p:nvPr>
        </p:nvSpPr>
        <p:spPr>
          <a:xfrm>
            <a:off x="628650" y="1695450"/>
            <a:ext cx="7886700" cy="4357255"/>
          </a:xfrm>
        </p:spPr>
        <p:txBody>
          <a:bodyPr>
            <a:normAutofit fontScale="55000" lnSpcReduction="20000"/>
          </a:bodyPr>
          <a:lstStyle/>
          <a:p>
            <a:r>
              <a:rPr lang="en-US" dirty="0"/>
              <a:t>HCA/DBHR is supporting BHI activities to respond to rapid behavioral health (BH) telehealth deployment and training and technical assistance during the public health emergency.  </a:t>
            </a:r>
          </a:p>
          <a:p>
            <a:endParaRPr lang="en-US" dirty="0"/>
          </a:p>
          <a:p>
            <a:r>
              <a:rPr lang="en-US" dirty="0"/>
              <a:t>BHI is supporting statewide coordination and mobilization in partnership with providers, HCA/DBHR, MCOs, ACHs, UW and others</a:t>
            </a:r>
          </a:p>
          <a:p>
            <a:endParaRPr lang="en-US" dirty="0"/>
          </a:p>
          <a:p>
            <a:r>
              <a:rPr lang="en-US" dirty="0"/>
              <a:t>Near-term focus: </a:t>
            </a:r>
          </a:p>
          <a:p>
            <a:pPr lvl="1"/>
            <a:r>
              <a:rPr lang="en-US" dirty="0"/>
              <a:t>continuity of operations; supporting access to care, equipment, technical assistance, billing; and staff/client training. </a:t>
            </a:r>
          </a:p>
          <a:p>
            <a:pPr lvl="1"/>
            <a:r>
              <a:rPr lang="en-US" dirty="0"/>
              <a:t>training to address workflow, clinical supervision training and support, and policy/procedure development </a:t>
            </a:r>
          </a:p>
          <a:p>
            <a:pPr lvl="1"/>
            <a:r>
              <a:rPr lang="en-US" dirty="0"/>
              <a:t>survey on BH organizations use of telehealth / telephone</a:t>
            </a:r>
          </a:p>
          <a:p>
            <a:pPr lvl="1"/>
            <a:r>
              <a:rPr lang="en-US" dirty="0"/>
              <a:t>analysis of regulatory and other changes that have been implemented to support telehealth </a:t>
            </a:r>
            <a:endParaRPr lang="en-US" dirty="0" smtClean="0"/>
          </a:p>
          <a:p>
            <a:pPr lvl="1"/>
            <a:r>
              <a:rPr lang="en-US" dirty="0" smtClean="0"/>
              <a:t>creating a sub-committee on broadband</a:t>
            </a:r>
            <a:endParaRPr lang="en-US" dirty="0"/>
          </a:p>
          <a:p>
            <a:endParaRPr lang="en-US" dirty="0"/>
          </a:p>
          <a:p>
            <a:r>
              <a:rPr lang="en-US" dirty="0"/>
              <a:t>Long-term focus:</a:t>
            </a:r>
          </a:p>
          <a:p>
            <a:pPr lvl="1"/>
            <a:r>
              <a:rPr lang="en-US" dirty="0"/>
              <a:t>digital health more broadly  </a:t>
            </a:r>
          </a:p>
          <a:p>
            <a:pPr lvl="1"/>
            <a:endParaRPr lang="en-US" dirty="0"/>
          </a:p>
          <a:p>
            <a:r>
              <a:rPr lang="en-US" dirty="0"/>
              <a:t>To learn more: </a:t>
            </a:r>
            <a:r>
              <a:rPr lang="en-US" dirty="0">
                <a:hlinkClick r:id="rId2"/>
              </a:rPr>
              <a:t>https://bhi-telehealthresource.uwmedicine.org/</a:t>
            </a: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550793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94A549-58B6-417F-A0A8-3B84DBC9C4BA}" type="slidenum">
              <a:rPr kumimoji="0" lang="en-US" altLang="en-US" sz="1200" b="0" i="0" u="none" strike="noStrike" kern="1200" cap="none" spc="0" normalizeH="0" baseline="0" noProof="0">
                <a:ln>
                  <a:noFill/>
                </a:ln>
                <a:solidFill>
                  <a:srgbClr val="8D8D8D"/>
                </a:solidFill>
                <a:effectLst/>
                <a:uLnTx/>
                <a:uFillTx/>
                <a:latin typeface="Lucida Sans Unicode" panose="020B0602030504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8D8D8D"/>
              </a:solidFill>
              <a:effectLst/>
              <a:uLnTx/>
              <a:uFillTx/>
              <a:latin typeface="Lucida Sans Unicode" panose="020B0602030504020204" pitchFamily="34" charset="0"/>
              <a:ea typeface="+mn-ea"/>
              <a:cs typeface="+mn-cs"/>
            </a:endParaRPr>
          </a:p>
        </p:txBody>
      </p:sp>
      <p:sp>
        <p:nvSpPr>
          <p:cNvPr id="2" name="TextBox 1">
            <a:extLst>
              <a:ext uri="{FF2B5EF4-FFF2-40B4-BE49-F238E27FC236}">
                <a16:creationId xmlns:a16="http://schemas.microsoft.com/office/drawing/2014/main" id="{645DBD6F-DA24-4549-81E0-0305CCDD65F3}"/>
              </a:ext>
            </a:extLst>
          </p:cNvPr>
          <p:cNvSpPr txBox="1"/>
          <p:nvPr/>
        </p:nvSpPr>
        <p:spPr>
          <a:xfrm>
            <a:off x="152400" y="2438400"/>
            <a:ext cx="8839200" cy="769441"/>
          </a:xfrm>
          <a:prstGeom prst="rect">
            <a:avLst/>
          </a:prstGeom>
          <a:solidFill>
            <a:schemeClr val="accent1">
              <a:lumMod val="60000"/>
              <a:lumOff val="40000"/>
            </a:schemeClr>
          </a:solidFill>
        </p:spPr>
        <p:txBody>
          <a:bodyPr wrap="square" rtlCol="0">
            <a:spAutoFit/>
          </a:bodyPr>
          <a:lstStyle/>
          <a:p>
            <a:pPr lvl="0">
              <a:defRPr/>
            </a:pPr>
            <a:r>
              <a:rPr lang="en-US" sz="4400" dirty="0">
                <a:solidFill>
                  <a:prstClr val="white"/>
                </a:solidFill>
              </a:rPr>
              <a:t>MH IMD Waiver</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19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dirty="0">
                <a:solidFill>
                  <a:srgbClr val="1B3668"/>
                </a:solidFill>
              </a:rPr>
              <a:t>1115 MH IMD Waiver Submission</a:t>
            </a:r>
          </a:p>
        </p:txBody>
      </p:sp>
      <p:sp>
        <p:nvSpPr>
          <p:cNvPr id="3" name="Content Placeholder 2"/>
          <p:cNvSpPr>
            <a:spLocks noGrp="1"/>
          </p:cNvSpPr>
          <p:nvPr>
            <p:ph idx="1"/>
          </p:nvPr>
        </p:nvSpPr>
        <p:spPr>
          <a:xfrm>
            <a:off x="457200" y="1600200"/>
            <a:ext cx="8229600" cy="3810000"/>
          </a:xfrm>
        </p:spPr>
        <p:txBody>
          <a:bodyPr/>
          <a:lstStyle/>
          <a:p>
            <a:pPr lvl="0"/>
            <a:r>
              <a:rPr lang="en-US" sz="2400" dirty="0" smtClean="0"/>
              <a:t>HCA </a:t>
            </a:r>
            <a:r>
              <a:rPr lang="en-US" sz="2400" dirty="0"/>
              <a:t>submitted an application for an amendment to the 1115 Demonstration waiver in order to add a 5</a:t>
            </a:r>
            <a:r>
              <a:rPr lang="en-US" sz="2400" baseline="30000" dirty="0"/>
              <a:t>th</a:t>
            </a:r>
            <a:r>
              <a:rPr lang="en-US" sz="2400" dirty="0"/>
              <a:t> initiative.</a:t>
            </a:r>
          </a:p>
          <a:p>
            <a:pPr lvl="0"/>
            <a:r>
              <a:rPr lang="en-US" sz="2400" dirty="0"/>
              <a:t>This waiver opportunity would allow the state to claim federal </a:t>
            </a:r>
            <a:r>
              <a:rPr lang="en-US" sz="2400" dirty="0" smtClean="0"/>
              <a:t>matching funds </a:t>
            </a:r>
            <a:r>
              <a:rPr lang="en-US" sz="2400" dirty="0"/>
              <a:t>for services in an IMD that has an average length of 30 days or </a:t>
            </a:r>
            <a:r>
              <a:rPr lang="en-US" sz="2400" dirty="0" smtClean="0"/>
              <a:t>less.</a:t>
            </a:r>
            <a:endParaRPr lang="en-US" sz="2400" dirty="0"/>
          </a:p>
          <a:p>
            <a:pPr lvl="0"/>
            <a:r>
              <a:rPr lang="en-US" sz="2400" dirty="0"/>
              <a:t>CMS has conditions that include budget neutrality and overall MH system improvements.</a:t>
            </a:r>
          </a:p>
          <a:p>
            <a:pPr lvl="0"/>
            <a:r>
              <a:rPr lang="en-US" sz="2400" dirty="0"/>
              <a:t>HIT system capabilities/improvements are required as part of the implementation plan and milestones that must be met</a:t>
            </a:r>
          </a:p>
        </p:txBody>
      </p:sp>
      <p:sp>
        <p:nvSpPr>
          <p:cNvPr id="4"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147D318-97CD-48EE-A025-5784E0F3C3BA}" type="slidenum">
              <a:rPr kumimoji="0" lang="en-US" altLang="en-US" sz="1200" b="0" i="0" u="none" strike="noStrike" kern="1200" cap="none" spc="0" normalizeH="0" baseline="0" noProof="0" smtClean="0">
                <a:ln>
                  <a:noFill/>
                </a:ln>
                <a:solidFill>
                  <a:srgbClr val="8D8D8D"/>
                </a:solidFill>
                <a:effectLst/>
                <a:uLnTx/>
                <a:uFillTx/>
                <a:latin typeface="Lucida Sans Unicode" panose="020B0602030504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8D8D8D"/>
              </a:solidFill>
              <a:effectLst/>
              <a:uLnTx/>
              <a:uFillTx/>
              <a:latin typeface="Lucida Sans Unicode" panose="020B0602030504020204" pitchFamily="34" charset="0"/>
              <a:ea typeface="+mn-ea"/>
              <a:cs typeface="+mn-cs"/>
            </a:endParaRPr>
          </a:p>
        </p:txBody>
      </p:sp>
    </p:spTree>
    <p:extLst>
      <p:ext uri="{BB962C8B-B14F-4D97-AF65-F5344CB8AC3E}">
        <p14:creationId xmlns:p14="http://schemas.microsoft.com/office/powerpoint/2010/main" val="438490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3600" dirty="0">
                <a:solidFill>
                  <a:srgbClr val="1B3668"/>
                </a:solidFill>
              </a:rPr>
              <a:t>2020 HIT Operational Plan Activities</a:t>
            </a:r>
            <a:endParaRPr lang="en-US" dirty="0">
              <a:solidFill>
                <a:srgbClr val="1B3668"/>
              </a:solidFill>
            </a:endParaRPr>
          </a:p>
        </p:txBody>
      </p:sp>
      <p:sp>
        <p:nvSpPr>
          <p:cNvPr id="3" name="Content Placeholder 2"/>
          <p:cNvSpPr>
            <a:spLocks noGrp="1"/>
          </p:cNvSpPr>
          <p:nvPr>
            <p:ph idx="1"/>
          </p:nvPr>
        </p:nvSpPr>
        <p:spPr>
          <a:xfrm>
            <a:off x="457200" y="1676400"/>
            <a:ext cx="8229600" cy="3810000"/>
          </a:xfrm>
        </p:spPr>
        <p:txBody>
          <a:bodyPr/>
          <a:lstStyle/>
          <a:p>
            <a:pPr marL="0" lvl="0" indent="0">
              <a:buNone/>
            </a:pPr>
            <a:r>
              <a:rPr lang="en-US" sz="2400" spc="-50" dirty="0">
                <a:solidFill>
                  <a:srgbClr val="1B3668"/>
                </a:solidFill>
                <a:latin typeface="Tahoma" panose="020B0604030504040204" pitchFamily="34" charset="0"/>
                <a:ea typeface="Tahoma" panose="020B0604030504040204" pitchFamily="34" charset="0"/>
              </a:rPr>
              <a:t>MH IMD Waiver Health IT </a:t>
            </a:r>
            <a:r>
              <a:rPr lang="en-US" sz="2400" spc="-50" dirty="0" smtClean="0">
                <a:solidFill>
                  <a:srgbClr val="1B3668"/>
                </a:solidFill>
                <a:latin typeface="Tahoma" panose="020B0604030504040204" pitchFamily="34" charset="0"/>
                <a:ea typeface="Tahoma" panose="020B0604030504040204" pitchFamily="34" charset="0"/>
              </a:rPr>
              <a:t>Requirements include:</a:t>
            </a:r>
            <a:r>
              <a:rPr lang="en-US" sz="2400" spc="-50" dirty="0">
                <a:solidFill>
                  <a:srgbClr val="1B3668"/>
                </a:solidFill>
                <a:latin typeface="Tahoma" panose="020B0604030504040204" pitchFamily="34" charset="0"/>
                <a:ea typeface="Tahoma" panose="020B0604030504040204" pitchFamily="34" charset="0"/>
              </a:rPr>
              <a:t/>
            </a:r>
            <a:br>
              <a:rPr lang="en-US" sz="2400" spc="-50" dirty="0">
                <a:solidFill>
                  <a:srgbClr val="1B3668"/>
                </a:solidFill>
                <a:latin typeface="Tahoma" panose="020B0604030504040204" pitchFamily="34" charset="0"/>
                <a:ea typeface="Tahoma" panose="020B0604030504040204" pitchFamily="34" charset="0"/>
              </a:rPr>
            </a:br>
            <a:endParaRPr lang="en-US" sz="2400" spc="-50" dirty="0">
              <a:solidFill>
                <a:srgbClr val="1B3668"/>
              </a:solidFill>
              <a:latin typeface="Tahoma" panose="020B0604030504040204" pitchFamily="34" charset="0"/>
              <a:ea typeface="Tahoma" panose="020B0604030504040204" pitchFamily="34" charset="0"/>
            </a:endParaRPr>
          </a:p>
          <a:p>
            <a:pPr lvl="0"/>
            <a:r>
              <a:rPr lang="en-US" sz="2400" dirty="0"/>
              <a:t>Closed loop referrals and e-referrals</a:t>
            </a:r>
          </a:p>
          <a:p>
            <a:pPr lvl="0"/>
            <a:r>
              <a:rPr lang="en-US" sz="2400" dirty="0" smtClean="0"/>
              <a:t>electronic </a:t>
            </a:r>
            <a:r>
              <a:rPr lang="en-US" sz="2400" dirty="0"/>
              <a:t>care </a:t>
            </a:r>
            <a:r>
              <a:rPr lang="en-US" sz="2400" dirty="0" smtClean="0"/>
              <a:t>plans</a:t>
            </a:r>
            <a:endParaRPr lang="en-US" sz="2400" dirty="0"/>
          </a:p>
          <a:p>
            <a:pPr lvl="0"/>
            <a:r>
              <a:rPr lang="en-US" sz="2400" dirty="0"/>
              <a:t>Medical records transitions</a:t>
            </a:r>
          </a:p>
          <a:p>
            <a:pPr lvl="0"/>
            <a:r>
              <a:rPr lang="en-US" sz="2400" dirty="0"/>
              <a:t>E-Consent for sharing sensitive health care information consistent with applicable law and regulations</a:t>
            </a:r>
          </a:p>
          <a:p>
            <a:pPr lvl="0"/>
            <a:r>
              <a:rPr lang="en-US" sz="2400" dirty="0"/>
              <a:t>interoperable intake, assessment and screening tools</a:t>
            </a:r>
          </a:p>
          <a:p>
            <a:pPr lvl="0"/>
            <a:r>
              <a:rPr lang="en-US" sz="2400" dirty="0" smtClean="0"/>
              <a:t>Telehealth</a:t>
            </a:r>
            <a:endParaRPr lang="en-US" sz="2400" dirty="0"/>
          </a:p>
          <a:p>
            <a:pPr lvl="0"/>
            <a:r>
              <a:rPr lang="en-US" sz="2400" dirty="0"/>
              <a:t>Linking health care information to the correct </a:t>
            </a:r>
            <a:r>
              <a:rPr lang="en-US" sz="2400" dirty="0" smtClean="0"/>
              <a:t>patient</a:t>
            </a:r>
          </a:p>
          <a:p>
            <a:pPr lvl="0"/>
            <a:r>
              <a:rPr lang="en-US" sz="2400" dirty="0" smtClean="0"/>
              <a:t>Risk identification</a:t>
            </a:r>
            <a:endParaRPr lang="en-US" sz="2400" dirty="0"/>
          </a:p>
        </p:txBody>
      </p:sp>
      <p:sp>
        <p:nvSpPr>
          <p:cNvPr id="4"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147D318-97CD-48EE-A025-5784E0F3C3BA}" type="slidenum">
              <a:rPr kumimoji="0" lang="en-US" altLang="en-US" sz="1200" b="0" i="0" u="none" strike="noStrike" kern="1200" cap="none" spc="0" normalizeH="0" baseline="0" noProof="0" smtClean="0">
                <a:ln>
                  <a:noFill/>
                </a:ln>
                <a:solidFill>
                  <a:srgbClr val="8D8D8D"/>
                </a:solidFill>
                <a:effectLst/>
                <a:uLnTx/>
                <a:uFillTx/>
                <a:latin typeface="Lucida Sans Unicode" panose="020B0602030504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8D8D8D"/>
              </a:solidFill>
              <a:effectLst/>
              <a:uLnTx/>
              <a:uFillTx/>
              <a:latin typeface="Lucida Sans Unicode" panose="020B0602030504020204" pitchFamily="34" charset="0"/>
              <a:ea typeface="+mn-ea"/>
              <a:cs typeface="+mn-cs"/>
            </a:endParaRPr>
          </a:p>
        </p:txBody>
      </p:sp>
    </p:spTree>
    <p:extLst>
      <p:ext uri="{BB962C8B-B14F-4D97-AF65-F5344CB8AC3E}">
        <p14:creationId xmlns:p14="http://schemas.microsoft.com/office/powerpoint/2010/main" val="126931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3600" dirty="0">
                <a:solidFill>
                  <a:srgbClr val="1B3668"/>
                </a:solidFill>
              </a:rPr>
              <a:t>Challenges</a:t>
            </a:r>
            <a:endParaRPr lang="en-US" dirty="0">
              <a:solidFill>
                <a:srgbClr val="1B3668"/>
              </a:solidFill>
            </a:endParaRPr>
          </a:p>
        </p:txBody>
      </p:sp>
      <p:sp>
        <p:nvSpPr>
          <p:cNvPr id="3" name="Content Placeholder 2"/>
          <p:cNvSpPr>
            <a:spLocks noGrp="1"/>
          </p:cNvSpPr>
          <p:nvPr>
            <p:ph idx="1"/>
          </p:nvPr>
        </p:nvSpPr>
        <p:spPr>
          <a:xfrm>
            <a:off x="457200" y="1905000"/>
            <a:ext cx="8229600" cy="3810000"/>
          </a:xfrm>
        </p:spPr>
        <p:txBody>
          <a:bodyPr/>
          <a:lstStyle/>
          <a:p>
            <a:pPr lvl="0"/>
            <a:r>
              <a:rPr lang="en-US" sz="2400" dirty="0"/>
              <a:t>Funding</a:t>
            </a:r>
          </a:p>
          <a:p>
            <a:pPr lvl="0"/>
            <a:r>
              <a:rPr lang="en-US" sz="2400" dirty="0"/>
              <a:t>Integration—the capabilities and requirements necessary for the 1115 MH waiver aren’t that different from what is needed for the rest of the system</a:t>
            </a:r>
          </a:p>
          <a:p>
            <a:pPr marL="0" lvl="0" indent="0">
              <a:buNone/>
            </a:pPr>
            <a:r>
              <a:rPr lang="en-US" sz="2400" dirty="0"/>
              <a:t>  </a:t>
            </a:r>
          </a:p>
        </p:txBody>
      </p:sp>
      <p:sp>
        <p:nvSpPr>
          <p:cNvPr id="4"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147D318-97CD-48EE-A025-5784E0F3C3BA}" type="slidenum">
              <a:rPr kumimoji="0" lang="en-US" altLang="en-US" sz="1200" b="0" i="0" u="none" strike="noStrike" kern="1200" cap="none" spc="0" normalizeH="0" baseline="0" noProof="0" smtClean="0">
                <a:ln>
                  <a:noFill/>
                </a:ln>
                <a:solidFill>
                  <a:srgbClr val="8D8D8D"/>
                </a:solidFill>
                <a:effectLst/>
                <a:uLnTx/>
                <a:uFillTx/>
                <a:latin typeface="Lucida Sans Unicode" panose="020B0602030504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8D8D8D"/>
              </a:solidFill>
              <a:effectLst/>
              <a:uLnTx/>
              <a:uFillTx/>
              <a:latin typeface="Lucida Sans Unicode" panose="020B0602030504020204" pitchFamily="34" charset="0"/>
              <a:ea typeface="+mn-ea"/>
              <a:cs typeface="+mn-cs"/>
            </a:endParaRPr>
          </a:p>
        </p:txBody>
      </p:sp>
    </p:spTree>
    <p:extLst>
      <p:ext uri="{BB962C8B-B14F-4D97-AF65-F5344CB8AC3E}">
        <p14:creationId xmlns:p14="http://schemas.microsoft.com/office/powerpoint/2010/main" val="242684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94A549-58B6-417F-A0A8-3B84DBC9C4BA}" type="slidenum">
              <a:rPr kumimoji="0" lang="en-US" altLang="en-US" sz="1200" b="0" i="0" u="none" strike="noStrike" kern="1200" cap="none" spc="0" normalizeH="0" baseline="0" noProof="0">
                <a:ln>
                  <a:noFill/>
                </a:ln>
                <a:solidFill>
                  <a:srgbClr val="8D8D8D"/>
                </a:solidFill>
                <a:effectLst/>
                <a:uLnTx/>
                <a:uFillTx/>
                <a:latin typeface="Lucida Sans Unicode" panose="020B0602030504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8D8D8D"/>
              </a:solidFill>
              <a:effectLst/>
              <a:uLnTx/>
              <a:uFillTx/>
              <a:latin typeface="Lucida Sans Unicode" panose="020B0602030504020204" pitchFamily="34" charset="0"/>
              <a:ea typeface="+mn-ea"/>
              <a:cs typeface="+mn-cs"/>
            </a:endParaRPr>
          </a:p>
        </p:txBody>
      </p:sp>
      <p:sp>
        <p:nvSpPr>
          <p:cNvPr id="2" name="TextBox 1">
            <a:extLst>
              <a:ext uri="{FF2B5EF4-FFF2-40B4-BE49-F238E27FC236}">
                <a16:creationId xmlns:a16="http://schemas.microsoft.com/office/drawing/2014/main" id="{645DBD6F-DA24-4549-81E0-0305CCDD65F3}"/>
              </a:ext>
            </a:extLst>
          </p:cNvPr>
          <p:cNvSpPr txBox="1"/>
          <p:nvPr/>
        </p:nvSpPr>
        <p:spPr>
          <a:xfrm>
            <a:off x="152400" y="2438400"/>
            <a:ext cx="8839200" cy="769441"/>
          </a:xfrm>
          <a:prstGeom prst="rect">
            <a:avLst/>
          </a:prstGeom>
          <a:solidFill>
            <a:schemeClr val="accent1">
              <a:lumMod val="60000"/>
              <a:lumOff val="40000"/>
            </a:schemeClr>
          </a:solidFill>
        </p:spPr>
        <p:txBody>
          <a:bodyPr wrap="square" rtlCol="0">
            <a:spAutoFit/>
          </a:bodyPr>
          <a:lstStyle/>
          <a:p>
            <a:pPr lvl="0">
              <a:defRPr/>
            </a:pPr>
            <a:r>
              <a:rPr lang="en-US" sz="4400" dirty="0">
                <a:solidFill>
                  <a:prstClr val="white"/>
                </a:solidFill>
              </a:rPr>
              <a:t>BH Provider Survey</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149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pPr eaLnBrk="1" fontAlgn="auto" hangingPunct="1">
              <a:spcAft>
                <a:spcPts val="0"/>
              </a:spcAft>
              <a:defRPr/>
            </a:pPr>
            <a:r>
              <a:rPr lang="en-US" dirty="0"/>
              <a:t>Update </a:t>
            </a:r>
          </a:p>
        </p:txBody>
      </p:sp>
      <p:sp>
        <p:nvSpPr>
          <p:cNvPr id="5123" name="Content Placeholder 2"/>
          <p:cNvSpPr>
            <a:spLocks noGrp="1"/>
          </p:cNvSpPr>
          <p:nvPr>
            <p:ph idx="1"/>
          </p:nvPr>
        </p:nvSpPr>
        <p:spPr>
          <a:xfrm>
            <a:off x="457200" y="1592629"/>
            <a:ext cx="8229600" cy="4740275"/>
          </a:xfrm>
        </p:spPr>
        <p:txBody>
          <a:bodyPr/>
          <a:lstStyle/>
          <a:p>
            <a:pPr algn="ctr" eaLnBrk="1" hangingPunct="1">
              <a:buFont typeface="Arial" panose="020B0604020202020204" pitchFamily="34" charset="0"/>
              <a:buNone/>
            </a:pPr>
            <a:r>
              <a:rPr lang="en-US" altLang="en-US" b="1" dirty="0" smtClean="0">
                <a:solidFill>
                  <a:schemeClr val="accent1"/>
                </a:solidFill>
              </a:rPr>
              <a:t>2020 Behavioral Health Provider Survey</a:t>
            </a:r>
          </a:p>
          <a:p>
            <a:pPr eaLnBrk="1" hangingPunct="1"/>
            <a:r>
              <a:rPr lang="en-US" altLang="en-US" sz="2000" dirty="0" smtClean="0">
                <a:solidFill>
                  <a:srgbClr val="10253F"/>
                </a:solidFill>
              </a:rPr>
              <a:t>Web survey was launched on April 17, 2020.</a:t>
            </a:r>
          </a:p>
          <a:p>
            <a:pPr eaLnBrk="1" hangingPunct="1"/>
            <a:r>
              <a:rPr lang="en-US" altLang="en-US" sz="2000" dirty="0" smtClean="0">
                <a:solidFill>
                  <a:srgbClr val="10253F"/>
                </a:solidFill>
              </a:rPr>
              <a:t>Population consists of DoH-certified, community-based mental health (MH) and substance use disorder (SUD) treatment agencies providing publicly funded services in Washington state (n=618).</a:t>
            </a:r>
          </a:p>
          <a:p>
            <a:pPr eaLnBrk="1" hangingPunct="1"/>
            <a:r>
              <a:rPr lang="en-US" altLang="en-US" sz="2000" dirty="0" smtClean="0">
                <a:solidFill>
                  <a:srgbClr val="10253F"/>
                </a:solidFill>
              </a:rPr>
              <a:t>Survey invitation was sent to agency administrators or directors by first-class mail with link to the survey and unique secure PIN.</a:t>
            </a:r>
          </a:p>
          <a:p>
            <a:pPr eaLnBrk="1" hangingPunct="1"/>
            <a:r>
              <a:rPr lang="en-US" altLang="en-US" sz="2000" dirty="0" smtClean="0">
                <a:solidFill>
                  <a:srgbClr val="10253F"/>
                </a:solidFill>
              </a:rPr>
              <a:t>As of May 26, 2020: 211 completed and 40 partially completed surveys with raw response rate of 40.6% (251/618).</a:t>
            </a:r>
          </a:p>
          <a:p>
            <a:pPr eaLnBrk="1" hangingPunct="1"/>
            <a:r>
              <a:rPr lang="en-US" altLang="en-US" sz="2000" dirty="0" smtClean="0">
                <a:solidFill>
                  <a:srgbClr val="10253F"/>
                </a:solidFill>
              </a:rPr>
              <a:t>Survey section on EHR has 16 main questions.</a:t>
            </a:r>
          </a:p>
          <a:p>
            <a:pPr eaLnBrk="1" hangingPunct="1"/>
            <a:r>
              <a:rPr lang="en-US" altLang="en-US" sz="2000" dirty="0" smtClean="0">
                <a:solidFill>
                  <a:srgbClr val="10253F"/>
                </a:solidFill>
              </a:rPr>
              <a:t>Question on EHR functionalities has 21 sub-questions.</a:t>
            </a:r>
          </a:p>
          <a:p>
            <a:pPr eaLnBrk="1" hangingPunct="1"/>
            <a:r>
              <a:rPr lang="en-US" altLang="en-US" sz="2000" dirty="0" smtClean="0">
                <a:solidFill>
                  <a:srgbClr val="10253F"/>
                </a:solidFill>
              </a:rPr>
              <a:t>Link to the survey: </a:t>
            </a:r>
            <a:r>
              <a:rPr lang="en-US" sz="2000" u="sng" dirty="0">
                <a:solidFill>
                  <a:srgbClr val="0563C1"/>
                </a:solidFill>
                <a:ea typeface="Calibri" panose="020F0502020204030204" pitchFamily="34" charset="0"/>
                <a:hlinkClick r:id="rId3"/>
              </a:rPr>
              <a:t>www.opinion.wsu.edu/ProviderSurvey2020</a:t>
            </a:r>
            <a:endParaRPr lang="en-US" altLang="en-US" sz="2000" dirty="0">
              <a:solidFill>
                <a:srgbClr val="10253F"/>
              </a:solidFill>
            </a:endParaRP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9533D3E7-4393-45F8-AA3A-16A7CEC56B7D}" type="slidenum">
              <a:rPr kumimoji="0" lang="en-US" altLang="en-US" sz="1200" b="0" i="0" u="none" strike="noStrike" kern="1200" cap="none" spc="0" normalizeH="0" baseline="0" noProof="0">
                <a:ln>
                  <a:noFill/>
                </a:ln>
                <a:solidFill>
                  <a:srgbClr val="8D8D8D"/>
                </a:solidFill>
                <a:effectLst/>
                <a:uLnTx/>
                <a:uFillTx/>
                <a:latin typeface="Lucida Sans Unicode" panose="020B0602030504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8D8D8D"/>
              </a:solidFill>
              <a:effectLst/>
              <a:uLnTx/>
              <a:uFillTx/>
              <a:latin typeface="Lucida Sans Unicode" panose="020B0602030504020204" pitchFamily="34" charset="0"/>
              <a:ea typeface="+mn-ea"/>
              <a:cs typeface="+mn-cs"/>
            </a:endParaRPr>
          </a:p>
        </p:txBody>
      </p:sp>
    </p:spTree>
    <p:extLst>
      <p:ext uri="{BB962C8B-B14F-4D97-AF65-F5344CB8AC3E}">
        <p14:creationId xmlns:p14="http://schemas.microsoft.com/office/powerpoint/2010/main" val="2491864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94A549-58B6-417F-A0A8-3B84DBC9C4BA}" type="slidenum">
              <a:rPr kumimoji="0" lang="en-US" altLang="en-US" sz="1200" b="0" i="0" u="none" strike="noStrike" kern="1200" cap="none" spc="0" normalizeH="0" baseline="0" noProof="0">
                <a:ln>
                  <a:noFill/>
                </a:ln>
                <a:solidFill>
                  <a:srgbClr val="8D8D8D"/>
                </a:solidFill>
                <a:effectLst/>
                <a:uLnTx/>
                <a:uFillTx/>
                <a:latin typeface="Lucida Sans Unicode" panose="020B0602030504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8D8D8D"/>
              </a:solidFill>
              <a:effectLst/>
              <a:uLnTx/>
              <a:uFillTx/>
              <a:latin typeface="Lucida Sans Unicode" panose="020B0602030504020204" pitchFamily="34" charset="0"/>
              <a:ea typeface="+mn-ea"/>
              <a:cs typeface="+mn-cs"/>
            </a:endParaRPr>
          </a:p>
        </p:txBody>
      </p:sp>
      <p:sp>
        <p:nvSpPr>
          <p:cNvPr id="2" name="TextBox 1">
            <a:extLst>
              <a:ext uri="{FF2B5EF4-FFF2-40B4-BE49-F238E27FC236}">
                <a16:creationId xmlns:a16="http://schemas.microsoft.com/office/drawing/2014/main" id="{645DBD6F-DA24-4549-81E0-0305CCDD65F3}"/>
              </a:ext>
            </a:extLst>
          </p:cNvPr>
          <p:cNvSpPr txBox="1"/>
          <p:nvPr/>
        </p:nvSpPr>
        <p:spPr>
          <a:xfrm>
            <a:off x="152400" y="2438400"/>
            <a:ext cx="8839200" cy="769441"/>
          </a:xfrm>
          <a:prstGeom prst="rect">
            <a:avLst/>
          </a:prstGeom>
          <a:solidFill>
            <a:schemeClr val="accent1">
              <a:lumMod val="60000"/>
              <a:lumOff val="40000"/>
            </a:schemeClr>
          </a:solidFill>
        </p:spPr>
        <p:txBody>
          <a:bodyPr wrap="square" rtlCol="0">
            <a:spAutoFit/>
          </a:bodyPr>
          <a:lstStyle/>
          <a:p>
            <a:pPr lvl="0">
              <a:defRPr/>
            </a:pPr>
            <a:r>
              <a:rPr lang="en-US" sz="4400" dirty="0">
                <a:solidFill>
                  <a:prstClr val="white"/>
                </a:solidFill>
              </a:rPr>
              <a:t>Consent Management</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0026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421E-70DF-FE44-86C8-EE25B62F6BAB}"/>
              </a:ext>
            </a:extLst>
          </p:cNvPr>
          <p:cNvSpPr>
            <a:spLocks noGrp="1"/>
          </p:cNvSpPr>
          <p:nvPr>
            <p:ph type="title"/>
          </p:nvPr>
        </p:nvSpPr>
        <p:spPr/>
        <p:txBody>
          <a:bodyPr/>
          <a:lstStyle/>
          <a:p>
            <a:pPr>
              <a:defRPr/>
            </a:pPr>
            <a:r>
              <a:rPr lang="en-US" dirty="0"/>
              <a:t>Navigating Patient Consent </a:t>
            </a:r>
          </a:p>
        </p:txBody>
      </p:sp>
      <p:sp>
        <p:nvSpPr>
          <p:cNvPr id="3" name="Content Placeholder 2">
            <a:extLst>
              <a:ext uri="{FF2B5EF4-FFF2-40B4-BE49-F238E27FC236}">
                <a16:creationId xmlns:a16="http://schemas.microsoft.com/office/drawing/2014/main" id="{CCCFF60D-0978-174C-94D9-D1BFA45D9BB0}"/>
              </a:ext>
            </a:extLst>
          </p:cNvPr>
          <p:cNvSpPr>
            <a:spLocks noGrp="1"/>
          </p:cNvSpPr>
          <p:nvPr>
            <p:ph idx="1"/>
          </p:nvPr>
        </p:nvSpPr>
        <p:spPr>
          <a:xfrm>
            <a:off x="304800" y="2286000"/>
            <a:ext cx="8610600" cy="4267200"/>
          </a:xfrm>
        </p:spPr>
        <p:txBody>
          <a:bodyPr/>
          <a:lstStyle/>
          <a:p>
            <a:pPr>
              <a:defRPr/>
            </a:pPr>
            <a:r>
              <a:rPr lang="en-US" dirty="0"/>
              <a:t>HCA led a SUD work group last year</a:t>
            </a:r>
          </a:p>
          <a:p>
            <a:pPr lvl="1">
              <a:defRPr/>
            </a:pPr>
            <a:r>
              <a:rPr lang="en-US" dirty="0"/>
              <a:t>Published guidance for interpreting 42CFR Part2 </a:t>
            </a:r>
          </a:p>
          <a:p>
            <a:pPr marL="457200" lvl="1" indent="0">
              <a:buFont typeface="Arial" panose="020B0604020202020204" pitchFamily="34" charset="0"/>
              <a:buNone/>
              <a:defRPr/>
            </a:pPr>
            <a:r>
              <a:rPr lang="en-US" dirty="0"/>
              <a:t>    “</a:t>
            </a:r>
            <a:r>
              <a:rPr lang="en-US" dirty="0">
                <a:hlinkClick r:id="rId3"/>
              </a:rPr>
              <a:t>Sharing Substance Use Disorder in Washington State</a:t>
            </a:r>
            <a:r>
              <a:rPr lang="en-US" dirty="0"/>
              <a:t>.”</a:t>
            </a:r>
          </a:p>
          <a:p>
            <a:pPr lvl="1">
              <a:spcBef>
                <a:spcPts val="0"/>
              </a:spcBef>
              <a:defRPr/>
            </a:pPr>
            <a:endParaRPr lang="en-US" dirty="0"/>
          </a:p>
          <a:p>
            <a:pPr>
              <a:defRPr/>
            </a:pPr>
            <a:r>
              <a:rPr lang="en-US" dirty="0"/>
              <a:t>Follow-up ECM Project (</a:t>
            </a:r>
            <a:r>
              <a:rPr lang="en-US" dirty="0" smtClean="0"/>
              <a:t>Phase I </a:t>
            </a:r>
            <a:r>
              <a:rPr lang="en-US" dirty="0"/>
              <a:t>ends Sept 2020)</a:t>
            </a:r>
          </a:p>
          <a:p>
            <a:pPr lvl="1">
              <a:defRPr/>
            </a:pPr>
            <a:r>
              <a:rPr lang="en-US" dirty="0"/>
              <a:t>Part 1: Electronic Consent Business &amp; Technical Requirements</a:t>
            </a:r>
          </a:p>
          <a:p>
            <a:pPr lvl="1">
              <a:defRPr/>
            </a:pPr>
            <a:r>
              <a:rPr lang="en-US" dirty="0"/>
              <a:t>Part 2: Whole Person Care discussions              </a:t>
            </a:r>
          </a:p>
          <a:p>
            <a:pPr marL="1097280" indent="0">
              <a:spcBef>
                <a:spcPts val="0"/>
              </a:spcBef>
              <a:buFont typeface="Arial" panose="020B0604020202020204" pitchFamily="34" charset="0"/>
              <a:buNone/>
              <a:defRPr/>
            </a:pPr>
            <a:r>
              <a:rPr lang="en-US" sz="2400" i="1" dirty="0"/>
              <a:t>(barriers to data exchange, awareness of current resources &amp; support for implementing workgroup guidance)</a:t>
            </a:r>
          </a:p>
          <a:p>
            <a:pPr marL="457200" lvl="1" indent="0">
              <a:buFont typeface="Arial" panose="020B0604020202020204" pitchFamily="34" charset="0"/>
              <a:buNone/>
              <a:defRPr/>
            </a:pPr>
            <a:endParaRPr lang="en-US" dirty="0"/>
          </a:p>
          <a:p>
            <a:pPr>
              <a:defRPr/>
            </a:pPr>
            <a:endParaRPr lang="en-US" dirty="0"/>
          </a:p>
          <a:p>
            <a:pPr marL="0" indent="0">
              <a:buFont typeface="Arial" panose="020B0604020202020204" pitchFamily="34" charset="0"/>
              <a:buNone/>
              <a:defRPr/>
            </a:pPr>
            <a:endParaRPr lang="en-US" dirty="0"/>
          </a:p>
        </p:txBody>
      </p:sp>
      <p:sp>
        <p:nvSpPr>
          <p:cNvPr id="7172" name="Slide Number Placeholder 3">
            <a:extLst>
              <a:ext uri="{FF2B5EF4-FFF2-40B4-BE49-F238E27FC236}">
                <a16:creationId xmlns:a16="http://schemas.microsoft.com/office/drawing/2014/main" id="{39DBC9B7-CEC8-444E-A277-BFA7A42FD3A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9pPr>
          </a:lstStyle>
          <a:p>
            <a:pPr>
              <a:spcBef>
                <a:spcPct val="0"/>
              </a:spcBef>
              <a:buFontTx/>
              <a:buNone/>
            </a:pPr>
            <a:fld id="{22670E3F-D68A-614E-8F20-BEF521485CB5}" type="slidenum">
              <a:rPr lang="en-US" altLang="en-US" sz="1200" smtClean="0">
                <a:solidFill>
                  <a:srgbClr val="8D8D8D"/>
                </a:solidFill>
                <a:latin typeface="Lucida Sans Unicode" panose="020B0602030504020204" pitchFamily="34" charset="0"/>
              </a:rPr>
              <a:pPr>
                <a:spcBef>
                  <a:spcPct val="0"/>
                </a:spcBef>
                <a:buFontTx/>
                <a:buNone/>
              </a:pPr>
              <a:t>18</a:t>
            </a:fld>
            <a:endParaRPr lang="en-US" altLang="en-US" sz="1200" dirty="0">
              <a:solidFill>
                <a:srgbClr val="8D8D8D"/>
              </a:solidFill>
              <a:latin typeface="Lucida Sans Unicode" panose="020B0602030504020204" pitchFamily="34" charset="0"/>
            </a:endParaRPr>
          </a:p>
        </p:txBody>
      </p:sp>
    </p:spTree>
    <p:extLst>
      <p:ext uri="{BB962C8B-B14F-4D97-AF65-F5344CB8AC3E}">
        <p14:creationId xmlns:p14="http://schemas.microsoft.com/office/powerpoint/2010/main" val="4040149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AC1D9-3F0A-DD4C-9E18-5FA28BB639CE}"/>
              </a:ext>
            </a:extLst>
          </p:cNvPr>
          <p:cNvSpPr>
            <a:spLocks noGrp="1"/>
          </p:cNvSpPr>
          <p:nvPr>
            <p:ph type="title"/>
          </p:nvPr>
        </p:nvSpPr>
        <p:spPr>
          <a:xfrm>
            <a:off x="457200" y="1390650"/>
            <a:ext cx="8229600" cy="1143000"/>
          </a:xfrm>
        </p:spPr>
        <p:txBody>
          <a:bodyPr>
            <a:normAutofit fontScale="90000"/>
          </a:bodyPr>
          <a:lstStyle/>
          <a:p>
            <a:pPr>
              <a:defRPr/>
            </a:pPr>
            <a:r>
              <a:rPr lang="en-US" dirty="0"/>
              <a:t>Part 1: Electronic Consent Business &amp; Technical Requirements</a:t>
            </a:r>
            <a:br>
              <a:rPr lang="en-US" dirty="0"/>
            </a:br>
            <a:endParaRPr lang="en-US" dirty="0"/>
          </a:p>
        </p:txBody>
      </p:sp>
      <p:sp>
        <p:nvSpPr>
          <p:cNvPr id="3" name="Content Placeholder 2">
            <a:extLst>
              <a:ext uri="{FF2B5EF4-FFF2-40B4-BE49-F238E27FC236}">
                <a16:creationId xmlns:a16="http://schemas.microsoft.com/office/drawing/2014/main" id="{A6E75054-9299-8048-B802-91C9785DDC71}"/>
              </a:ext>
            </a:extLst>
          </p:cNvPr>
          <p:cNvSpPr>
            <a:spLocks noGrp="1"/>
          </p:cNvSpPr>
          <p:nvPr>
            <p:ph idx="1"/>
          </p:nvPr>
        </p:nvSpPr>
        <p:spPr>
          <a:xfrm>
            <a:off x="457200" y="2728913"/>
            <a:ext cx="8229600" cy="3810000"/>
          </a:xfrm>
        </p:spPr>
        <p:txBody>
          <a:bodyPr/>
          <a:lstStyle/>
          <a:p>
            <a:pPr>
              <a:defRPr/>
            </a:pPr>
            <a:r>
              <a:rPr lang="en-US" dirty="0"/>
              <a:t>Six cohorts will be completed this week to develop requirements for an electronic consent solution</a:t>
            </a:r>
          </a:p>
          <a:p>
            <a:pPr marL="0" indent="0">
              <a:buFont typeface="Arial" panose="020B0604020202020204" pitchFamily="34" charset="0"/>
              <a:buNone/>
              <a:defRPr/>
            </a:pPr>
            <a:endParaRPr lang="en-US" dirty="0"/>
          </a:p>
          <a:p>
            <a:pPr>
              <a:defRPr/>
            </a:pPr>
            <a:r>
              <a:rPr lang="en-US" dirty="0"/>
              <a:t>Partnering with Comagine Health</a:t>
            </a:r>
          </a:p>
          <a:p>
            <a:pPr marL="0" indent="0">
              <a:buFont typeface="Arial" panose="020B0604020202020204" pitchFamily="34" charset="0"/>
              <a:buNone/>
              <a:defRPr/>
            </a:pPr>
            <a:endParaRPr lang="en-US" dirty="0"/>
          </a:p>
          <a:p>
            <a:pPr>
              <a:defRPr/>
            </a:pPr>
            <a:r>
              <a:rPr lang="en-US" dirty="0"/>
              <a:t>Next step: will seek funding in late 2020 to pilot an electronic consent management tool (Phase II)</a:t>
            </a:r>
          </a:p>
          <a:p>
            <a:pPr>
              <a:defRPr/>
            </a:pPr>
            <a:endParaRPr lang="en-US" dirty="0"/>
          </a:p>
          <a:p>
            <a:pPr>
              <a:defRPr/>
            </a:pPr>
            <a:endParaRPr lang="en-US" dirty="0"/>
          </a:p>
          <a:p>
            <a:pPr>
              <a:defRPr/>
            </a:pPr>
            <a:endParaRPr lang="en-US" dirty="0"/>
          </a:p>
        </p:txBody>
      </p:sp>
      <p:sp>
        <p:nvSpPr>
          <p:cNvPr id="9220" name="Slide Number Placeholder 3">
            <a:extLst>
              <a:ext uri="{FF2B5EF4-FFF2-40B4-BE49-F238E27FC236}">
                <a16:creationId xmlns:a16="http://schemas.microsoft.com/office/drawing/2014/main" id="{E9A7C2C2-EDCB-5C46-98B9-CEC00216EA0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9pPr>
          </a:lstStyle>
          <a:p>
            <a:pPr>
              <a:spcBef>
                <a:spcPct val="0"/>
              </a:spcBef>
              <a:buFontTx/>
              <a:buNone/>
            </a:pPr>
            <a:fld id="{B979E7EF-52CE-4F46-A1E5-2D609BF92642}" type="slidenum">
              <a:rPr lang="en-US" altLang="en-US" sz="1200" smtClean="0">
                <a:solidFill>
                  <a:srgbClr val="8D8D8D"/>
                </a:solidFill>
                <a:latin typeface="Lucida Sans Unicode" panose="020B0602030504020204" pitchFamily="34" charset="0"/>
              </a:rPr>
              <a:pPr>
                <a:spcBef>
                  <a:spcPct val="0"/>
                </a:spcBef>
                <a:buFontTx/>
                <a:buNone/>
              </a:pPr>
              <a:t>19</a:t>
            </a:fld>
            <a:endParaRPr lang="en-US" altLang="en-US" sz="1200" dirty="0">
              <a:solidFill>
                <a:srgbClr val="8D8D8D"/>
              </a:solidFill>
              <a:latin typeface="Lucida Sans Unicode" panose="020B0602030504020204" pitchFamily="34" charset="0"/>
            </a:endParaRPr>
          </a:p>
        </p:txBody>
      </p:sp>
    </p:spTree>
    <p:extLst>
      <p:ext uri="{BB962C8B-B14F-4D97-AF65-F5344CB8AC3E}">
        <p14:creationId xmlns:p14="http://schemas.microsoft.com/office/powerpoint/2010/main" val="273264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pPr eaLnBrk="1" fontAlgn="auto" hangingPunct="1">
              <a:spcAft>
                <a:spcPts val="0"/>
              </a:spcAft>
              <a:defRPr/>
            </a:pPr>
            <a:r>
              <a:rPr lang="en-US" dirty="0"/>
              <a:t>Agenda</a:t>
            </a:r>
          </a:p>
        </p:txBody>
      </p:sp>
      <p:sp>
        <p:nvSpPr>
          <p:cNvPr id="5123" name="Content Placeholder 2"/>
          <p:cNvSpPr>
            <a:spLocks noGrp="1"/>
          </p:cNvSpPr>
          <p:nvPr>
            <p:ph idx="1"/>
          </p:nvPr>
        </p:nvSpPr>
        <p:spPr>
          <a:xfrm>
            <a:off x="228600" y="1219200"/>
            <a:ext cx="8229600" cy="4876800"/>
          </a:xfrm>
        </p:spPr>
        <p:txBody>
          <a:bodyPr/>
          <a:lstStyle/>
          <a:p>
            <a:r>
              <a:rPr lang="en-US" dirty="0" smtClean="0"/>
              <a:t>Telehealth Update 1</a:t>
            </a:r>
            <a:endParaRPr lang="en-US" dirty="0"/>
          </a:p>
          <a:p>
            <a:r>
              <a:rPr lang="en-US" dirty="0" smtClean="0"/>
              <a:t>MH </a:t>
            </a:r>
            <a:r>
              <a:rPr lang="en-US" dirty="0"/>
              <a:t>IMD Waiver</a:t>
            </a:r>
          </a:p>
          <a:p>
            <a:r>
              <a:rPr lang="en-US" dirty="0"/>
              <a:t>BH Provider Survey</a:t>
            </a:r>
          </a:p>
          <a:p>
            <a:r>
              <a:rPr lang="en-US" dirty="0"/>
              <a:t>Consent Management</a:t>
            </a:r>
          </a:p>
          <a:p>
            <a:r>
              <a:rPr lang="en-US" dirty="0"/>
              <a:t>PMP Update</a:t>
            </a:r>
          </a:p>
          <a:p>
            <a:r>
              <a:rPr lang="en-US" dirty="0"/>
              <a:t>UW FHIR App for </a:t>
            </a:r>
            <a:r>
              <a:rPr lang="en-US" dirty="0" smtClean="0"/>
              <a:t>PDMP </a:t>
            </a:r>
            <a:r>
              <a:rPr lang="en-US" dirty="0"/>
              <a:t>Query</a:t>
            </a:r>
          </a:p>
          <a:p>
            <a:r>
              <a:rPr lang="en-US" dirty="0"/>
              <a:t>Master Person Index</a:t>
            </a:r>
          </a:p>
          <a:p>
            <a:r>
              <a:rPr lang="en-US" dirty="0" smtClean="0"/>
              <a:t>Telehealth Update 2</a:t>
            </a:r>
            <a:endParaRPr lang="en-US" dirty="0"/>
          </a:p>
          <a:p>
            <a:endParaRPr lang="en-US" dirty="0"/>
          </a:p>
          <a:p>
            <a:pPr marL="0" indent="0">
              <a:buNone/>
            </a:pPr>
            <a:endParaRPr lang="en-US" dirty="0"/>
          </a:p>
          <a:p>
            <a:endParaRPr lang="en-US" dirty="0"/>
          </a:p>
          <a:p>
            <a:endParaRPr lang="en-US" dirty="0"/>
          </a:p>
          <a:p>
            <a:pPr eaLnBrk="1" hangingPunct="1">
              <a:spcBef>
                <a:spcPct val="0"/>
              </a:spcBef>
              <a:spcAft>
                <a:spcPts val="2400"/>
              </a:spcAft>
            </a:pPr>
            <a:endParaRPr lang="en-US" altLang="en-US" dirty="0">
              <a:solidFill>
                <a:schemeClr val="tx1"/>
              </a:solidFill>
            </a:endParaRPr>
          </a:p>
          <a:p>
            <a:pPr eaLnBrk="1" hangingPunct="1">
              <a:buFont typeface="Arial" panose="020B0604020202020204" pitchFamily="34" charset="0"/>
              <a:buNone/>
            </a:pPr>
            <a:endParaRPr lang="en-US" altLang="en-US" dirty="0">
              <a:solidFill>
                <a:srgbClr val="10253F"/>
              </a:solidFill>
            </a:endParaRP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33D3E7-4393-45F8-AA3A-16A7CEC56B7D}" type="slidenum">
              <a:rPr lang="en-US" altLang="en-US">
                <a:solidFill>
                  <a:srgbClr val="8D8D8D"/>
                </a:solidFill>
                <a:latin typeface="Lucida Sans Unicode" panose="020B0602030504020204" pitchFamily="34" charset="0"/>
              </a:rPr>
              <a:pPr eaLnBrk="1" hangingPunct="1"/>
              <a:t>2</a:t>
            </a:fld>
            <a:endParaRPr lang="en-US" altLang="en-US" dirty="0">
              <a:solidFill>
                <a:srgbClr val="8D8D8D"/>
              </a:solidFill>
              <a:latin typeface="Lucida Sans Unicode" panose="020B0602030504020204" pitchFamily="34" charset="0"/>
            </a:endParaRPr>
          </a:p>
        </p:txBody>
      </p:sp>
    </p:spTree>
    <p:extLst>
      <p:ext uri="{BB962C8B-B14F-4D97-AF65-F5344CB8AC3E}">
        <p14:creationId xmlns:p14="http://schemas.microsoft.com/office/powerpoint/2010/main" val="4204938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7662-1ED9-9B4C-9B5F-55F17F0A0FF8}"/>
              </a:ext>
            </a:extLst>
          </p:cNvPr>
          <p:cNvSpPr>
            <a:spLocks noGrp="1"/>
          </p:cNvSpPr>
          <p:nvPr>
            <p:ph type="title"/>
          </p:nvPr>
        </p:nvSpPr>
        <p:spPr>
          <a:xfrm>
            <a:off x="457200" y="828675"/>
            <a:ext cx="8229600" cy="768350"/>
          </a:xfrm>
        </p:spPr>
        <p:txBody>
          <a:bodyPr/>
          <a:lstStyle/>
          <a:p>
            <a:pPr>
              <a:defRPr/>
            </a:pPr>
            <a:r>
              <a:rPr lang="en-US" dirty="0"/>
              <a:t>Participating Organizations</a:t>
            </a:r>
          </a:p>
        </p:txBody>
      </p:sp>
      <p:sp>
        <p:nvSpPr>
          <p:cNvPr id="3" name="Content Placeholder 2">
            <a:extLst>
              <a:ext uri="{FF2B5EF4-FFF2-40B4-BE49-F238E27FC236}">
                <a16:creationId xmlns:a16="http://schemas.microsoft.com/office/drawing/2014/main" id="{A3D94075-B6DA-DC4E-8A2D-8DAC9E34ABE0}"/>
              </a:ext>
            </a:extLst>
          </p:cNvPr>
          <p:cNvSpPr>
            <a:spLocks noGrp="1"/>
          </p:cNvSpPr>
          <p:nvPr>
            <p:ph idx="1"/>
          </p:nvPr>
        </p:nvSpPr>
        <p:spPr>
          <a:xfrm>
            <a:off x="685800" y="1597025"/>
            <a:ext cx="8229600" cy="3886200"/>
          </a:xfrm>
        </p:spPr>
        <p:txBody>
          <a:bodyPr/>
          <a:lstStyle/>
          <a:p>
            <a:pPr>
              <a:defRPr/>
            </a:pPr>
            <a:r>
              <a:rPr lang="en-US" dirty="0"/>
              <a:t>Consejo Counseling</a:t>
            </a:r>
          </a:p>
          <a:p>
            <a:pPr>
              <a:defRPr/>
            </a:pPr>
            <a:r>
              <a:rPr lang="en-US" dirty="0"/>
              <a:t>Peninsula Community Health Services</a:t>
            </a:r>
          </a:p>
          <a:p>
            <a:pPr>
              <a:defRPr/>
            </a:pPr>
            <a:r>
              <a:rPr lang="en-US" dirty="0"/>
              <a:t>Olalla Treatment Center</a:t>
            </a:r>
          </a:p>
          <a:p>
            <a:pPr>
              <a:defRPr/>
            </a:pPr>
            <a:r>
              <a:rPr lang="en-US" dirty="0"/>
              <a:t>Metropolitan Development Council</a:t>
            </a:r>
          </a:p>
          <a:p>
            <a:pPr>
              <a:defRPr/>
            </a:pPr>
            <a:r>
              <a:rPr lang="en-US" dirty="0"/>
              <a:t>Multicare Behavioral Health</a:t>
            </a:r>
          </a:p>
          <a:p>
            <a:pPr>
              <a:defRPr/>
            </a:pPr>
            <a:r>
              <a:rPr lang="en-US" dirty="0"/>
              <a:t>Comprehensive Healthcare (Yakima)</a:t>
            </a:r>
          </a:p>
          <a:p>
            <a:pPr>
              <a:defRPr/>
            </a:pPr>
            <a:r>
              <a:rPr lang="en-US" dirty="0"/>
              <a:t>CHC Tacoma</a:t>
            </a:r>
          </a:p>
          <a:p>
            <a:pPr>
              <a:defRPr/>
            </a:pPr>
            <a:r>
              <a:rPr lang="en-US" dirty="0"/>
              <a:t>Comprehensive Life Resources</a:t>
            </a:r>
          </a:p>
          <a:p>
            <a:pPr>
              <a:defRPr/>
            </a:pPr>
            <a:r>
              <a:rPr lang="en-US" dirty="0"/>
              <a:t>Evergreen Recovery Centers</a:t>
            </a:r>
          </a:p>
          <a:p>
            <a:pPr>
              <a:defRPr/>
            </a:pPr>
            <a:r>
              <a:rPr lang="en-US" dirty="0"/>
              <a:t>DOC, SCORE, Kitsap County Jail</a:t>
            </a:r>
          </a:p>
          <a:p>
            <a:pPr>
              <a:defRPr/>
            </a:pPr>
            <a:endParaRPr lang="en-US" dirty="0"/>
          </a:p>
        </p:txBody>
      </p:sp>
      <p:sp>
        <p:nvSpPr>
          <p:cNvPr id="10244" name="Slide Number Placeholder 3">
            <a:extLst>
              <a:ext uri="{FF2B5EF4-FFF2-40B4-BE49-F238E27FC236}">
                <a16:creationId xmlns:a16="http://schemas.microsoft.com/office/drawing/2014/main" id="{4948FE48-6469-DA42-B9D7-2B475F0F963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9pPr>
          </a:lstStyle>
          <a:p>
            <a:pPr>
              <a:spcBef>
                <a:spcPct val="0"/>
              </a:spcBef>
              <a:buFontTx/>
              <a:buNone/>
            </a:pPr>
            <a:fld id="{260417FC-5905-074D-8BA2-8F9821548964}" type="slidenum">
              <a:rPr lang="en-US" altLang="en-US" sz="1200" smtClean="0">
                <a:solidFill>
                  <a:srgbClr val="8D8D8D"/>
                </a:solidFill>
                <a:latin typeface="Lucida Sans Unicode" panose="020B0602030504020204" pitchFamily="34" charset="0"/>
              </a:rPr>
              <a:pPr>
                <a:spcBef>
                  <a:spcPct val="0"/>
                </a:spcBef>
                <a:buFontTx/>
                <a:buNone/>
              </a:pPr>
              <a:t>20</a:t>
            </a:fld>
            <a:endParaRPr lang="en-US" altLang="en-US" sz="1200" dirty="0">
              <a:solidFill>
                <a:srgbClr val="8D8D8D"/>
              </a:solidFill>
              <a:latin typeface="Lucida Sans Unicode" panose="020B0602030504020204" pitchFamily="34" charset="0"/>
            </a:endParaRPr>
          </a:p>
        </p:txBody>
      </p:sp>
    </p:spTree>
    <p:extLst>
      <p:ext uri="{BB962C8B-B14F-4D97-AF65-F5344CB8AC3E}">
        <p14:creationId xmlns:p14="http://schemas.microsoft.com/office/powerpoint/2010/main" val="58845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6D76-0540-6548-920A-99F13D25AC53}"/>
              </a:ext>
            </a:extLst>
          </p:cNvPr>
          <p:cNvSpPr>
            <a:spLocks noGrp="1"/>
          </p:cNvSpPr>
          <p:nvPr>
            <p:ph type="title"/>
          </p:nvPr>
        </p:nvSpPr>
        <p:spPr>
          <a:xfrm>
            <a:off x="457200" y="1066800"/>
            <a:ext cx="8229600" cy="933450"/>
          </a:xfrm>
        </p:spPr>
        <p:txBody>
          <a:bodyPr>
            <a:normAutofit fontScale="90000"/>
          </a:bodyPr>
          <a:lstStyle/>
          <a:p>
            <a:pPr>
              <a:defRPr/>
            </a:pPr>
            <a:r>
              <a:rPr lang="en-US" dirty="0"/>
              <a:t>Part 2: Whole Person Care Discussions              </a:t>
            </a:r>
          </a:p>
        </p:txBody>
      </p:sp>
      <p:sp>
        <p:nvSpPr>
          <p:cNvPr id="3" name="Content Placeholder 2">
            <a:extLst>
              <a:ext uri="{FF2B5EF4-FFF2-40B4-BE49-F238E27FC236}">
                <a16:creationId xmlns:a16="http://schemas.microsoft.com/office/drawing/2014/main" id="{A354AE1D-B812-F446-AC23-6766E43925D7}"/>
              </a:ext>
            </a:extLst>
          </p:cNvPr>
          <p:cNvSpPr>
            <a:spLocks noGrp="1"/>
          </p:cNvSpPr>
          <p:nvPr>
            <p:ph idx="1"/>
          </p:nvPr>
        </p:nvSpPr>
        <p:spPr>
          <a:xfrm>
            <a:off x="430213" y="2000250"/>
            <a:ext cx="8229600" cy="3810000"/>
          </a:xfrm>
        </p:spPr>
        <p:txBody>
          <a:bodyPr/>
          <a:lstStyle/>
          <a:p>
            <a:pPr>
              <a:defRPr/>
            </a:pPr>
            <a:r>
              <a:rPr lang="en-US" dirty="0"/>
              <a:t>Ten sessions will be convened in the next couple of months </a:t>
            </a:r>
          </a:p>
          <a:p>
            <a:pPr lvl="1">
              <a:defRPr/>
            </a:pPr>
            <a:r>
              <a:rPr lang="en-US" dirty="0"/>
              <a:t>Goal is one per ACH</a:t>
            </a:r>
          </a:p>
          <a:p>
            <a:pPr lvl="1">
              <a:defRPr/>
            </a:pPr>
            <a:r>
              <a:rPr lang="en-US" dirty="0"/>
              <a:t>Tribal session in July</a:t>
            </a:r>
          </a:p>
          <a:p>
            <a:pPr>
              <a:defRPr/>
            </a:pPr>
            <a:r>
              <a:rPr lang="en-US" dirty="0"/>
              <a:t>Purpose: to discuss guidance implementation, barriers to data exchange and resources needed to assist</a:t>
            </a:r>
          </a:p>
          <a:p>
            <a:pPr>
              <a:defRPr/>
            </a:pPr>
            <a:r>
              <a:rPr lang="en-US" dirty="0"/>
              <a:t>Partnering with Comagine Health</a:t>
            </a:r>
          </a:p>
          <a:p>
            <a:pPr>
              <a:defRPr/>
            </a:pPr>
            <a:r>
              <a:rPr lang="en-US" dirty="0"/>
              <a:t>Next step: develop webinars and toolkit for providers</a:t>
            </a:r>
          </a:p>
          <a:p>
            <a:pPr marL="0" indent="0">
              <a:buFont typeface="Arial" panose="020B0604020202020204" pitchFamily="34" charset="0"/>
              <a:buNone/>
              <a:defRPr/>
            </a:pPr>
            <a:endParaRPr lang="en-US" dirty="0"/>
          </a:p>
          <a:p>
            <a:pPr>
              <a:defRPr/>
            </a:pPr>
            <a:endParaRPr lang="en-US" dirty="0"/>
          </a:p>
          <a:p>
            <a:pPr>
              <a:defRPr/>
            </a:pPr>
            <a:endParaRPr lang="en-US" dirty="0"/>
          </a:p>
          <a:p>
            <a:pPr>
              <a:defRPr/>
            </a:pPr>
            <a:endParaRPr lang="en-US" dirty="0"/>
          </a:p>
        </p:txBody>
      </p:sp>
      <p:sp>
        <p:nvSpPr>
          <p:cNvPr id="11268" name="Slide Number Placeholder 3">
            <a:extLst>
              <a:ext uri="{FF2B5EF4-FFF2-40B4-BE49-F238E27FC236}">
                <a16:creationId xmlns:a16="http://schemas.microsoft.com/office/drawing/2014/main" id="{020A83C0-6A37-1149-95DF-E3B3CF1BE7C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Tahoma" panose="020B0604030504040204" pitchFamily="34" charset="0"/>
              </a:defRPr>
            </a:lvl9pPr>
          </a:lstStyle>
          <a:p>
            <a:pPr>
              <a:spcBef>
                <a:spcPct val="0"/>
              </a:spcBef>
              <a:buFontTx/>
              <a:buNone/>
            </a:pPr>
            <a:fld id="{6BC2378A-D827-034A-9650-5E6DB6AEA7D4}" type="slidenum">
              <a:rPr lang="en-US" altLang="en-US" sz="1200" smtClean="0">
                <a:solidFill>
                  <a:srgbClr val="8D8D8D"/>
                </a:solidFill>
                <a:latin typeface="Lucida Sans Unicode" panose="020B0602030504020204" pitchFamily="34" charset="0"/>
              </a:rPr>
              <a:pPr>
                <a:spcBef>
                  <a:spcPct val="0"/>
                </a:spcBef>
                <a:buFontTx/>
                <a:buNone/>
              </a:pPr>
              <a:t>21</a:t>
            </a:fld>
            <a:endParaRPr lang="en-US" altLang="en-US" sz="1200" dirty="0">
              <a:solidFill>
                <a:srgbClr val="8D8D8D"/>
              </a:solidFill>
              <a:latin typeface="Lucida Sans Unicode" panose="020B0602030504020204" pitchFamily="34" charset="0"/>
            </a:endParaRPr>
          </a:p>
        </p:txBody>
      </p:sp>
    </p:spTree>
    <p:extLst>
      <p:ext uri="{BB962C8B-B14F-4D97-AF65-F5344CB8AC3E}">
        <p14:creationId xmlns:p14="http://schemas.microsoft.com/office/powerpoint/2010/main" val="308179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94A549-58B6-417F-A0A8-3B84DBC9C4BA}" type="slidenum">
              <a:rPr kumimoji="0" lang="en-US" altLang="en-US" sz="1200" b="0" i="0" u="none" strike="noStrike" kern="1200" cap="none" spc="0" normalizeH="0" baseline="0" noProof="0">
                <a:ln>
                  <a:noFill/>
                </a:ln>
                <a:solidFill>
                  <a:srgbClr val="8D8D8D"/>
                </a:solidFill>
                <a:effectLst/>
                <a:uLnTx/>
                <a:uFillTx/>
                <a:latin typeface="Lucida Sans Unicode" panose="020B0602030504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8D8D8D"/>
              </a:solidFill>
              <a:effectLst/>
              <a:uLnTx/>
              <a:uFillTx/>
              <a:latin typeface="Lucida Sans Unicode" panose="020B0602030504020204" pitchFamily="34" charset="0"/>
              <a:ea typeface="+mn-ea"/>
              <a:cs typeface="+mn-cs"/>
            </a:endParaRPr>
          </a:p>
        </p:txBody>
      </p:sp>
      <p:sp>
        <p:nvSpPr>
          <p:cNvPr id="2" name="TextBox 1">
            <a:extLst>
              <a:ext uri="{FF2B5EF4-FFF2-40B4-BE49-F238E27FC236}">
                <a16:creationId xmlns:a16="http://schemas.microsoft.com/office/drawing/2014/main" id="{645DBD6F-DA24-4549-81E0-0305CCDD65F3}"/>
              </a:ext>
            </a:extLst>
          </p:cNvPr>
          <p:cNvSpPr txBox="1"/>
          <p:nvPr/>
        </p:nvSpPr>
        <p:spPr>
          <a:xfrm>
            <a:off x="152400" y="2438400"/>
            <a:ext cx="8839200" cy="769441"/>
          </a:xfrm>
          <a:prstGeom prst="rect">
            <a:avLst/>
          </a:prstGeom>
          <a:solidFill>
            <a:schemeClr val="accent1">
              <a:lumMod val="60000"/>
              <a:lumOff val="40000"/>
            </a:schemeClr>
          </a:solidFill>
        </p:spPr>
        <p:txBody>
          <a:bodyPr wrap="square" rtlCol="0">
            <a:spAutoFit/>
          </a:bodyPr>
          <a:lstStyle/>
          <a:p>
            <a:pPr lvl="0">
              <a:defRPr/>
            </a:pPr>
            <a:r>
              <a:rPr lang="en-US" sz="4400">
                <a:solidFill>
                  <a:prstClr val="white"/>
                </a:solidFill>
              </a:rPr>
              <a:t>PMP Update</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419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3600" dirty="0" smtClean="0">
                <a:solidFill>
                  <a:srgbClr val="1B3668"/>
                </a:solidFill>
              </a:rPr>
              <a:t>PMP Upgrade Update</a:t>
            </a:r>
            <a:endParaRPr lang="en-US" dirty="0">
              <a:solidFill>
                <a:srgbClr val="1B3668"/>
              </a:solidFill>
            </a:endParaRPr>
          </a:p>
        </p:txBody>
      </p:sp>
      <p:sp>
        <p:nvSpPr>
          <p:cNvPr id="3" name="Content Placeholder 2"/>
          <p:cNvSpPr>
            <a:spLocks noGrp="1"/>
          </p:cNvSpPr>
          <p:nvPr>
            <p:ph idx="1"/>
          </p:nvPr>
        </p:nvSpPr>
        <p:spPr>
          <a:xfrm>
            <a:off x="457200" y="1905000"/>
            <a:ext cx="8229600" cy="4191000"/>
          </a:xfrm>
        </p:spPr>
        <p:txBody>
          <a:bodyPr/>
          <a:lstStyle/>
          <a:p>
            <a:pPr marL="285750" indent="-285750"/>
            <a:r>
              <a:rPr lang="en-US" sz="1800" dirty="0"/>
              <a:t>PMP upgraded from </a:t>
            </a:r>
            <a:r>
              <a:rPr lang="en-US" sz="1800" dirty="0" err="1"/>
              <a:t>RxSentry</a:t>
            </a:r>
            <a:r>
              <a:rPr lang="en-US" sz="1800" dirty="0"/>
              <a:t> to </a:t>
            </a:r>
            <a:r>
              <a:rPr lang="en-US" sz="1800" dirty="0" err="1"/>
              <a:t>AWARxE</a:t>
            </a:r>
            <a:r>
              <a:rPr lang="en-US" sz="1800" dirty="0"/>
              <a:t> on 5.5.2020</a:t>
            </a:r>
          </a:p>
          <a:p>
            <a:pPr marL="804863" lvl="1">
              <a:buFont typeface="Arial" panose="020B0604020202020204" pitchFamily="34" charset="0"/>
              <a:buChar char="•"/>
            </a:pPr>
            <a:r>
              <a:rPr lang="en-US" sz="1600" dirty="0">
                <a:solidFill>
                  <a:schemeClr val="tx1"/>
                </a:solidFill>
              </a:rPr>
              <a:t>Initial issues for first hour, then resolved</a:t>
            </a:r>
          </a:p>
          <a:p>
            <a:pPr marL="804863" lvl="1">
              <a:buFont typeface="Arial" panose="020B0604020202020204" pitchFamily="34" charset="0"/>
              <a:buChar char="•"/>
            </a:pPr>
            <a:endParaRPr lang="en-US" sz="1600" dirty="0">
              <a:solidFill>
                <a:schemeClr val="tx1"/>
              </a:solidFill>
            </a:endParaRPr>
          </a:p>
          <a:p>
            <a:pPr marL="285750" indent="-285750"/>
            <a:r>
              <a:rPr lang="en-US" sz="1800" dirty="0"/>
              <a:t>Upgrade benefits</a:t>
            </a:r>
          </a:p>
          <a:p>
            <a:pPr marL="804863" lvl="1">
              <a:buFont typeface="Arial" panose="020B0604020202020204" pitchFamily="34" charset="0"/>
              <a:buChar char="•"/>
            </a:pPr>
            <a:r>
              <a:rPr lang="en-US" sz="1600" dirty="0">
                <a:solidFill>
                  <a:schemeClr val="tx1"/>
                </a:solidFill>
              </a:rPr>
              <a:t>Latest system, better reports, user friendly</a:t>
            </a:r>
          </a:p>
          <a:p>
            <a:pPr marL="804863" lvl="1">
              <a:buFont typeface="Arial" panose="020B0604020202020204" pitchFamily="34" charset="0"/>
              <a:buChar char="•"/>
            </a:pPr>
            <a:endParaRPr lang="en-US" sz="1600" dirty="0">
              <a:solidFill>
                <a:schemeClr val="tx1"/>
              </a:solidFill>
            </a:endParaRPr>
          </a:p>
          <a:p>
            <a:pPr marL="285750" indent="-285750"/>
            <a:r>
              <a:rPr lang="en-US" sz="1800" dirty="0"/>
              <a:t>Ongoing issues</a:t>
            </a:r>
          </a:p>
          <a:p>
            <a:pPr marL="804863" lvl="1">
              <a:buFont typeface="Arial" panose="020B0604020202020204" pitchFamily="34" charset="0"/>
              <a:buChar char="•"/>
            </a:pPr>
            <a:r>
              <a:rPr lang="en-US" sz="1600" dirty="0">
                <a:solidFill>
                  <a:schemeClr val="tx1"/>
                </a:solidFill>
              </a:rPr>
              <a:t>401 errors, SAW access, Query limits</a:t>
            </a:r>
          </a:p>
          <a:p>
            <a:pPr marL="804863" lvl="1">
              <a:buFont typeface="Arial" panose="020B0604020202020204" pitchFamily="34" charset="0"/>
              <a:buChar char="•"/>
            </a:pPr>
            <a:endParaRPr lang="en-US" sz="1600" dirty="0">
              <a:solidFill>
                <a:schemeClr val="tx1"/>
              </a:solidFill>
            </a:endParaRPr>
          </a:p>
          <a:p>
            <a:pPr marL="285750" indent="-285750"/>
            <a:r>
              <a:rPr lang="en-US" sz="1800" dirty="0"/>
              <a:t>For assistance</a:t>
            </a:r>
          </a:p>
          <a:p>
            <a:pPr marL="804863" lvl="1">
              <a:buFont typeface="Arial" panose="020B0604020202020204" pitchFamily="34" charset="0"/>
              <a:buChar char="•"/>
            </a:pPr>
            <a:r>
              <a:rPr lang="en-US" sz="1600" dirty="0">
                <a:solidFill>
                  <a:schemeClr val="tx1"/>
                </a:solidFill>
                <a:hlinkClick r:id="rId3"/>
              </a:rPr>
              <a:t>prescriptionmonitoring@doh.wa.gov</a:t>
            </a:r>
            <a:r>
              <a:rPr lang="en-US" sz="1600" dirty="0">
                <a:solidFill>
                  <a:schemeClr val="tx1"/>
                </a:solidFill>
              </a:rPr>
              <a:t>, 360-236-4806 or 4869</a:t>
            </a:r>
          </a:p>
        </p:txBody>
      </p:sp>
      <p:sp>
        <p:nvSpPr>
          <p:cNvPr id="4"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147D318-97CD-48EE-A025-5784E0F3C3BA}" type="slidenum">
              <a:rPr kumimoji="0" lang="en-US" altLang="en-US" sz="1200" b="0" i="0" u="none" strike="noStrike" kern="1200" cap="none" spc="0" normalizeH="0" baseline="0" noProof="0" smtClean="0">
                <a:ln>
                  <a:noFill/>
                </a:ln>
                <a:solidFill>
                  <a:srgbClr val="8D8D8D"/>
                </a:solidFill>
                <a:effectLst/>
                <a:uLnTx/>
                <a:uFillTx/>
                <a:latin typeface="Lucida Sans Unicode" panose="020B0602030504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8D8D8D"/>
              </a:solidFill>
              <a:effectLst/>
              <a:uLnTx/>
              <a:uFillTx/>
              <a:latin typeface="Lucida Sans Unicode" panose="020B0602030504020204" pitchFamily="34" charset="0"/>
              <a:ea typeface="+mn-ea"/>
              <a:cs typeface="+mn-cs"/>
            </a:endParaRPr>
          </a:p>
        </p:txBody>
      </p:sp>
    </p:spTree>
    <p:extLst>
      <p:ext uri="{BB962C8B-B14F-4D97-AF65-F5344CB8AC3E}">
        <p14:creationId xmlns:p14="http://schemas.microsoft.com/office/powerpoint/2010/main" val="1655740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94A549-58B6-417F-A0A8-3B84DBC9C4BA}" type="slidenum">
              <a:rPr kumimoji="0" lang="en-US" altLang="en-US" sz="1200" b="0" i="0" u="none" strike="noStrike" kern="1200" cap="none" spc="0" normalizeH="0" baseline="0" noProof="0">
                <a:ln>
                  <a:noFill/>
                </a:ln>
                <a:solidFill>
                  <a:srgbClr val="8D8D8D"/>
                </a:solidFill>
                <a:effectLst/>
                <a:uLnTx/>
                <a:uFillTx/>
                <a:latin typeface="Lucida Sans Unicode" panose="020B0602030504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8D8D8D"/>
              </a:solidFill>
              <a:effectLst/>
              <a:uLnTx/>
              <a:uFillTx/>
              <a:latin typeface="Lucida Sans Unicode" panose="020B0602030504020204" pitchFamily="34" charset="0"/>
              <a:ea typeface="+mn-ea"/>
              <a:cs typeface="+mn-cs"/>
            </a:endParaRPr>
          </a:p>
        </p:txBody>
      </p:sp>
      <p:sp>
        <p:nvSpPr>
          <p:cNvPr id="2" name="TextBox 1">
            <a:extLst>
              <a:ext uri="{FF2B5EF4-FFF2-40B4-BE49-F238E27FC236}">
                <a16:creationId xmlns:a16="http://schemas.microsoft.com/office/drawing/2014/main" id="{645DBD6F-DA24-4549-81E0-0305CCDD65F3}"/>
              </a:ext>
            </a:extLst>
          </p:cNvPr>
          <p:cNvSpPr txBox="1"/>
          <p:nvPr/>
        </p:nvSpPr>
        <p:spPr>
          <a:xfrm>
            <a:off x="152400" y="2438400"/>
            <a:ext cx="8839200" cy="769441"/>
          </a:xfrm>
          <a:prstGeom prst="rect">
            <a:avLst/>
          </a:prstGeom>
          <a:solidFill>
            <a:schemeClr val="accent1">
              <a:lumMod val="60000"/>
              <a:lumOff val="40000"/>
            </a:schemeClr>
          </a:solidFill>
        </p:spPr>
        <p:txBody>
          <a:bodyPr wrap="square" rtlCol="0">
            <a:spAutoFit/>
          </a:bodyPr>
          <a:lstStyle/>
          <a:p>
            <a:pPr lvl="0">
              <a:defRPr/>
            </a:pPr>
            <a:r>
              <a:rPr lang="en-US" sz="4400" dirty="0">
                <a:solidFill>
                  <a:prstClr val="white"/>
                </a:solidFill>
              </a:rPr>
              <a:t>FHIR App for PDMP Query</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804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0"/>
          <p:cNvSpPr/>
          <p:nvPr/>
        </p:nvSpPr>
        <p:spPr>
          <a:xfrm>
            <a:off x="0" y="857250"/>
            <a:ext cx="9050866" cy="3439236"/>
          </a:xfrm>
          <a:custGeom>
            <a:avLst/>
            <a:gdLst/>
            <a:ahLst/>
            <a:cxnLst/>
            <a:rect l="l" t="t" r="r" b="b"/>
            <a:pathLst>
              <a:path w="120000" h="120000" extrusionOk="0">
                <a:moveTo>
                  <a:pt x="0" y="0"/>
                </a:moveTo>
                <a:lnTo>
                  <a:pt x="120000" y="0"/>
                </a:lnTo>
                <a:lnTo>
                  <a:pt x="103866" y="103969"/>
                </a:lnTo>
                <a:lnTo>
                  <a:pt x="0" y="120000"/>
                </a:lnTo>
                <a:lnTo>
                  <a:pt x="0" y="0"/>
                </a:lnTo>
                <a:close/>
              </a:path>
            </a:pathLst>
          </a:custGeom>
          <a:solidFill>
            <a:srgbClr val="CA9802"/>
          </a:solidFill>
          <a:ln>
            <a:noFill/>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kern="0">
              <a:solidFill>
                <a:srgbClr val="FFFFFF"/>
              </a:solidFill>
              <a:latin typeface="Calibri"/>
              <a:ea typeface="Calibri"/>
              <a:cs typeface="Calibri"/>
              <a:sym typeface="Calibri"/>
            </a:endParaRPr>
          </a:p>
        </p:txBody>
      </p:sp>
      <p:sp>
        <p:nvSpPr>
          <p:cNvPr id="219" name="Google Shape;219;p40"/>
          <p:cNvSpPr/>
          <p:nvPr/>
        </p:nvSpPr>
        <p:spPr>
          <a:xfrm>
            <a:off x="-1" y="857250"/>
            <a:ext cx="8989399" cy="3439236"/>
          </a:xfrm>
          <a:custGeom>
            <a:avLst/>
            <a:gdLst/>
            <a:ahLst/>
            <a:cxnLst/>
            <a:rect l="l" t="t" r="r" b="b"/>
            <a:pathLst>
              <a:path w="120000" h="120000" extrusionOk="0">
                <a:moveTo>
                  <a:pt x="0" y="0"/>
                </a:moveTo>
                <a:lnTo>
                  <a:pt x="120000" y="0"/>
                </a:lnTo>
                <a:lnTo>
                  <a:pt x="100041" y="93435"/>
                </a:lnTo>
                <a:lnTo>
                  <a:pt x="0" y="120000"/>
                </a:lnTo>
                <a:lnTo>
                  <a:pt x="0" y="0"/>
                </a:lnTo>
                <a:close/>
              </a:path>
            </a:pathLst>
          </a:custGeom>
          <a:solidFill>
            <a:srgbClr val="50446C"/>
          </a:solidFill>
          <a:ln>
            <a:noFill/>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u="sng" kern="0">
              <a:solidFill>
                <a:srgbClr val="FFFFFF"/>
              </a:solidFill>
              <a:latin typeface="Calibri"/>
              <a:ea typeface="Calibri"/>
              <a:cs typeface="Calibri"/>
              <a:sym typeface="Calibri"/>
            </a:endParaRPr>
          </a:p>
        </p:txBody>
      </p:sp>
      <p:sp>
        <p:nvSpPr>
          <p:cNvPr id="220" name="Google Shape;220;p40"/>
          <p:cNvSpPr/>
          <p:nvPr/>
        </p:nvSpPr>
        <p:spPr>
          <a:xfrm>
            <a:off x="431737" y="1700058"/>
            <a:ext cx="1487936" cy="1487936"/>
          </a:xfrm>
          <a:prstGeom prst="ellipse">
            <a:avLst/>
          </a:prstGeom>
          <a:solidFill>
            <a:srgbClr val="816B9D"/>
          </a:solidFill>
          <a:ln w="12700" cap="flat" cmpd="sng">
            <a:solidFill>
              <a:srgbClr val="3B5661"/>
            </a:solidFill>
            <a:prstDash val="solid"/>
            <a:miter lim="800000"/>
            <a:headEnd type="none" w="sm" len="sm"/>
            <a:tailEnd type="none" w="sm" len="sm"/>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kern="0">
              <a:solidFill>
                <a:srgbClr val="FFFFFF"/>
              </a:solidFill>
              <a:latin typeface="Calibri"/>
              <a:ea typeface="Calibri"/>
              <a:cs typeface="Calibri"/>
              <a:sym typeface="Calibri"/>
            </a:endParaRPr>
          </a:p>
        </p:txBody>
      </p:sp>
      <p:grpSp>
        <p:nvGrpSpPr>
          <p:cNvPr id="221" name="Google Shape;221;p40"/>
          <p:cNvGrpSpPr/>
          <p:nvPr/>
        </p:nvGrpSpPr>
        <p:grpSpPr>
          <a:xfrm>
            <a:off x="507938" y="4998289"/>
            <a:ext cx="4906536" cy="338612"/>
            <a:chOff x="835765" y="2240941"/>
            <a:chExt cx="6795135" cy="468948"/>
          </a:xfrm>
        </p:grpSpPr>
        <p:pic>
          <p:nvPicPr>
            <p:cNvPr id="222" name="Google Shape;222;p40" descr="EvansSchool_UW_LH"/>
            <p:cNvPicPr preferRelativeResize="0"/>
            <p:nvPr/>
          </p:nvPicPr>
          <p:blipFill rotWithShape="1">
            <a:blip r:embed="rId3">
              <a:alphaModFix/>
            </a:blip>
            <a:srcRect/>
            <a:stretch/>
          </p:blipFill>
          <p:spPr>
            <a:xfrm>
              <a:off x="835765" y="2290789"/>
              <a:ext cx="6795135" cy="419100"/>
            </a:xfrm>
            <a:prstGeom prst="rect">
              <a:avLst/>
            </a:prstGeom>
            <a:noFill/>
            <a:ln>
              <a:noFill/>
            </a:ln>
          </p:spPr>
        </p:pic>
        <p:pic>
          <p:nvPicPr>
            <p:cNvPr id="223" name="Google Shape;223;p40"/>
            <p:cNvPicPr preferRelativeResize="0"/>
            <p:nvPr/>
          </p:nvPicPr>
          <p:blipFill rotWithShape="1">
            <a:blip r:embed="rId4">
              <a:alphaModFix/>
            </a:blip>
            <a:srcRect/>
            <a:stretch/>
          </p:blipFill>
          <p:spPr>
            <a:xfrm>
              <a:off x="1402711" y="2240941"/>
              <a:ext cx="4306570" cy="238125"/>
            </a:xfrm>
            <a:prstGeom prst="rect">
              <a:avLst/>
            </a:prstGeom>
            <a:noFill/>
            <a:ln>
              <a:noFill/>
            </a:ln>
          </p:spPr>
        </p:pic>
      </p:grpSp>
      <p:sp>
        <p:nvSpPr>
          <p:cNvPr id="224" name="Google Shape;224;p40"/>
          <p:cNvSpPr txBox="1"/>
          <p:nvPr/>
        </p:nvSpPr>
        <p:spPr>
          <a:xfrm>
            <a:off x="1767273" y="1087030"/>
            <a:ext cx="5715900" cy="1725300"/>
          </a:xfrm>
          <a:prstGeom prst="rect">
            <a:avLst/>
          </a:prstGeom>
          <a:noFill/>
          <a:ln>
            <a:noFill/>
          </a:ln>
        </p:spPr>
        <p:txBody>
          <a:bodyPr spcFirstLastPara="1" wrap="square" lIns="68575" tIns="68575" rIns="68575" bIns="68575" anchor="ctr" anchorCtr="0">
            <a:noAutofit/>
          </a:bodyPr>
          <a:lstStyle/>
          <a:p>
            <a:pPr algn="ctr" fontAlgn="auto">
              <a:lnSpc>
                <a:spcPct val="90000"/>
              </a:lnSpc>
              <a:spcBef>
                <a:spcPts val="0"/>
              </a:spcBef>
              <a:spcAft>
                <a:spcPts val="0"/>
              </a:spcAft>
              <a:buClr>
                <a:srgbClr val="FFFFFF"/>
              </a:buClr>
              <a:buSzPts val="3000"/>
            </a:pPr>
            <a:r>
              <a:rPr lang="en" sz="3000" b="1" kern="0">
                <a:solidFill>
                  <a:srgbClr val="FFFFFF"/>
                </a:solidFill>
                <a:latin typeface="Calibri"/>
                <a:ea typeface="Calibri"/>
                <a:cs typeface="Calibri"/>
                <a:sym typeface="Calibri"/>
              </a:rPr>
              <a:t>COSRI</a:t>
            </a:r>
            <a:endParaRPr sz="1100" kern="0">
              <a:solidFill>
                <a:srgbClr val="000000"/>
              </a:solidFill>
              <a:latin typeface="Arial"/>
              <a:ea typeface="Arial"/>
              <a:cs typeface="Arial"/>
              <a:sym typeface="Arial"/>
            </a:endParaRPr>
          </a:p>
          <a:p>
            <a:pPr algn="ctr" fontAlgn="auto">
              <a:lnSpc>
                <a:spcPct val="90000"/>
              </a:lnSpc>
              <a:spcBef>
                <a:spcPts val="0"/>
              </a:spcBef>
              <a:spcAft>
                <a:spcPts val="0"/>
              </a:spcAft>
              <a:buClr>
                <a:srgbClr val="FFFFFF"/>
              </a:buClr>
              <a:buSzPts val="3000"/>
            </a:pPr>
            <a:r>
              <a:rPr lang="en" sz="3000" b="1" kern="0">
                <a:solidFill>
                  <a:srgbClr val="FFFFFF"/>
                </a:solidFill>
                <a:latin typeface="Calibri"/>
                <a:ea typeface="Calibri"/>
                <a:cs typeface="Calibri"/>
                <a:sym typeface="Calibri"/>
              </a:rPr>
              <a:t>Clinical Opioid Summary </a:t>
            </a:r>
            <a:endParaRPr sz="1100" kern="0">
              <a:solidFill>
                <a:srgbClr val="000000"/>
              </a:solidFill>
              <a:latin typeface="Arial"/>
              <a:ea typeface="Arial"/>
              <a:cs typeface="Arial"/>
              <a:sym typeface="Arial"/>
            </a:endParaRPr>
          </a:p>
          <a:p>
            <a:pPr algn="ctr" fontAlgn="auto">
              <a:lnSpc>
                <a:spcPct val="90000"/>
              </a:lnSpc>
              <a:spcBef>
                <a:spcPts val="0"/>
              </a:spcBef>
              <a:spcAft>
                <a:spcPts val="0"/>
              </a:spcAft>
              <a:buClr>
                <a:srgbClr val="FFFFFF"/>
              </a:buClr>
              <a:buSzPts val="3000"/>
            </a:pPr>
            <a:r>
              <a:rPr lang="en" sz="3000" b="1" kern="0">
                <a:solidFill>
                  <a:srgbClr val="FFFFFF"/>
                </a:solidFill>
                <a:latin typeface="Calibri"/>
                <a:ea typeface="Calibri"/>
                <a:cs typeface="Calibri"/>
                <a:sym typeface="Calibri"/>
              </a:rPr>
              <a:t>for Rx Integration</a:t>
            </a:r>
            <a:endParaRPr sz="3000" b="1" kern="0">
              <a:solidFill>
                <a:srgbClr val="FFFFFF"/>
              </a:solidFill>
              <a:latin typeface="Calibri"/>
              <a:ea typeface="Calibri"/>
              <a:cs typeface="Calibri"/>
              <a:sym typeface="Calibri"/>
            </a:endParaRPr>
          </a:p>
        </p:txBody>
      </p:sp>
      <p:sp>
        <p:nvSpPr>
          <p:cNvPr id="225" name="Google Shape;225;p40"/>
          <p:cNvSpPr txBox="1"/>
          <p:nvPr/>
        </p:nvSpPr>
        <p:spPr>
          <a:xfrm>
            <a:off x="3042613" y="2770986"/>
            <a:ext cx="3165221" cy="792675"/>
          </a:xfrm>
          <a:prstGeom prst="rect">
            <a:avLst/>
          </a:prstGeom>
          <a:noFill/>
          <a:ln>
            <a:noFill/>
          </a:ln>
        </p:spPr>
        <p:txBody>
          <a:bodyPr spcFirstLastPara="1" wrap="square" lIns="68575" tIns="68575" rIns="68575" bIns="68575" anchor="t" anchorCtr="0">
            <a:noAutofit/>
          </a:bodyPr>
          <a:lstStyle/>
          <a:p>
            <a:pPr algn="ctr" fontAlgn="auto">
              <a:spcBef>
                <a:spcPts val="0"/>
              </a:spcBef>
              <a:spcAft>
                <a:spcPts val="0"/>
              </a:spcAft>
              <a:buClr>
                <a:srgbClr val="134F5C"/>
              </a:buClr>
              <a:buSzPts val="1500"/>
            </a:pPr>
            <a:r>
              <a:rPr lang="en" sz="1500" kern="0">
                <a:solidFill>
                  <a:srgbClr val="FFFFFF"/>
                </a:solidFill>
                <a:latin typeface="Franklin Gothic"/>
                <a:ea typeface="Franklin Gothic"/>
                <a:cs typeface="Franklin Gothic"/>
                <a:sym typeface="Franklin Gothic"/>
              </a:rPr>
              <a:t>University of Washington</a:t>
            </a:r>
            <a:endParaRPr sz="1100" kern="0">
              <a:solidFill>
                <a:srgbClr val="000000"/>
              </a:solidFill>
              <a:latin typeface="Arial"/>
              <a:ea typeface="Arial"/>
              <a:cs typeface="Arial"/>
              <a:sym typeface="Arial"/>
            </a:endParaRPr>
          </a:p>
          <a:p>
            <a:pPr algn="ctr" fontAlgn="auto">
              <a:spcBef>
                <a:spcPts val="0"/>
              </a:spcBef>
              <a:spcAft>
                <a:spcPts val="0"/>
              </a:spcAft>
              <a:buClr>
                <a:srgbClr val="134F5C"/>
              </a:buClr>
              <a:buSzPts val="1500"/>
            </a:pPr>
            <a:r>
              <a:rPr lang="en" sz="1500" kern="0">
                <a:solidFill>
                  <a:srgbClr val="FFFFFF"/>
                </a:solidFill>
                <a:latin typeface="Franklin Gothic"/>
                <a:ea typeface="Franklin Gothic"/>
                <a:cs typeface="Franklin Gothic"/>
                <a:sym typeface="Franklin Gothic"/>
              </a:rPr>
              <a:t>May 2020</a:t>
            </a:r>
            <a:endParaRPr sz="1500" kern="0">
              <a:solidFill>
                <a:srgbClr val="FFFFFF"/>
              </a:solidFill>
              <a:latin typeface="Franklin Gothic"/>
              <a:ea typeface="Franklin Gothic"/>
              <a:cs typeface="Franklin Gothic"/>
              <a:sym typeface="Franklin Gothic"/>
            </a:endParaRPr>
          </a:p>
          <a:p>
            <a:pPr algn="ctr" fontAlgn="auto">
              <a:lnSpc>
                <a:spcPct val="50000"/>
              </a:lnSpc>
              <a:spcBef>
                <a:spcPts val="0"/>
              </a:spcBef>
              <a:spcAft>
                <a:spcPts val="0"/>
              </a:spcAft>
              <a:buClr>
                <a:srgbClr val="134F5C"/>
              </a:buClr>
              <a:buSzPts val="1500"/>
            </a:pPr>
            <a:endParaRPr sz="1500" kern="0">
              <a:solidFill>
                <a:srgbClr val="FFFFFF"/>
              </a:solidFill>
              <a:latin typeface="Franklin Gothic"/>
              <a:ea typeface="Franklin Gothic"/>
              <a:cs typeface="Franklin Gothic"/>
              <a:sym typeface="Franklin Gothic"/>
            </a:endParaRPr>
          </a:p>
          <a:p>
            <a:pPr algn="ctr" fontAlgn="auto">
              <a:spcBef>
                <a:spcPts val="0"/>
              </a:spcBef>
              <a:spcAft>
                <a:spcPts val="0"/>
              </a:spcAft>
              <a:buClr>
                <a:srgbClr val="134F5C"/>
              </a:buClr>
              <a:buSzPts val="1500"/>
            </a:pPr>
            <a:r>
              <a:rPr lang="en" sz="1500" kern="0">
                <a:solidFill>
                  <a:srgbClr val="FFFFFF"/>
                </a:solidFill>
                <a:latin typeface="Franklin Gothic"/>
                <a:ea typeface="Franklin Gothic"/>
                <a:cs typeface="Franklin Gothic"/>
                <a:sym typeface="Franklin Gothic"/>
              </a:rPr>
              <a:t>Seth Wolpin, PhD - Bill Lober, MD</a:t>
            </a:r>
            <a:endParaRPr sz="1500" kern="0">
              <a:solidFill>
                <a:srgbClr val="FFFFFF"/>
              </a:solidFill>
              <a:latin typeface="Franklin Gothic"/>
              <a:ea typeface="Franklin Gothic"/>
              <a:cs typeface="Franklin Gothic"/>
              <a:sym typeface="Franklin Gothic"/>
            </a:endParaRPr>
          </a:p>
          <a:p>
            <a:pPr algn="ctr" fontAlgn="auto">
              <a:spcBef>
                <a:spcPts val="0"/>
              </a:spcBef>
              <a:spcAft>
                <a:spcPts val="0"/>
              </a:spcAft>
              <a:buClr>
                <a:srgbClr val="134F5C"/>
              </a:buClr>
              <a:buSzPts val="1500"/>
            </a:pPr>
            <a:endParaRPr sz="1500" kern="0">
              <a:solidFill>
                <a:srgbClr val="FFFFFF"/>
              </a:solidFill>
              <a:latin typeface="Franklin Gothic"/>
              <a:ea typeface="Franklin Gothic"/>
              <a:cs typeface="Franklin Gothic"/>
              <a:sym typeface="Franklin Gothic"/>
            </a:endParaRPr>
          </a:p>
          <a:p>
            <a:pPr algn="ctr" fontAlgn="auto">
              <a:spcBef>
                <a:spcPts val="0"/>
              </a:spcBef>
              <a:spcAft>
                <a:spcPts val="0"/>
              </a:spcAft>
              <a:buClr>
                <a:srgbClr val="134F5C"/>
              </a:buClr>
              <a:buSzPts val="1500"/>
            </a:pPr>
            <a:endParaRPr sz="1500" kern="0">
              <a:solidFill>
                <a:srgbClr val="FFFFFF"/>
              </a:solidFill>
              <a:latin typeface="Franklin Gothic"/>
              <a:ea typeface="Franklin Gothic"/>
              <a:cs typeface="Franklin Gothic"/>
              <a:sym typeface="Franklin Gothic"/>
            </a:endParaRPr>
          </a:p>
          <a:p>
            <a:pPr algn="ctr" fontAlgn="auto">
              <a:spcBef>
                <a:spcPts val="0"/>
              </a:spcBef>
              <a:spcAft>
                <a:spcPts val="0"/>
              </a:spcAft>
              <a:buClr>
                <a:srgbClr val="134F5C"/>
              </a:buClr>
              <a:buSzPts val="1500"/>
            </a:pPr>
            <a:endParaRPr sz="1500" kern="0">
              <a:solidFill>
                <a:srgbClr val="FFFFFF"/>
              </a:solidFill>
              <a:latin typeface="Franklin Gothic"/>
              <a:ea typeface="Franklin Gothic"/>
              <a:cs typeface="Franklin Gothic"/>
              <a:sym typeface="Franklin Gothic"/>
            </a:endParaRPr>
          </a:p>
          <a:p>
            <a:pPr algn="ctr" fontAlgn="auto">
              <a:spcBef>
                <a:spcPts val="640"/>
              </a:spcBef>
              <a:spcAft>
                <a:spcPts val="0"/>
              </a:spcAft>
              <a:buClr>
                <a:srgbClr val="000000"/>
              </a:buClr>
              <a:buSzPts val="3200"/>
            </a:pPr>
            <a:r>
              <a:rPr lang="en" sz="2100" u="sng" kern="0">
                <a:solidFill>
                  <a:srgbClr val="0000FF"/>
                </a:solidFill>
                <a:latin typeface="Calibri"/>
                <a:ea typeface="Calibri"/>
                <a:cs typeface="Calibri"/>
                <a:sym typeface="Calibri"/>
                <a:hlinkClick r:id="rId5"/>
              </a:rPr>
              <a:t>https://project.cosri.app</a:t>
            </a:r>
            <a:endParaRPr sz="400" kern="0">
              <a:solidFill>
                <a:srgbClr val="FFFFFF"/>
              </a:solidFill>
              <a:latin typeface="Franklin Gothic"/>
              <a:ea typeface="Franklin Gothic"/>
              <a:cs typeface="Franklin Gothic"/>
              <a:sym typeface="Franklin Gothic"/>
            </a:endParaRPr>
          </a:p>
        </p:txBody>
      </p:sp>
      <p:sp>
        <p:nvSpPr>
          <p:cNvPr id="226" name="Google Shape;226;p40"/>
          <p:cNvSpPr txBox="1"/>
          <p:nvPr/>
        </p:nvSpPr>
        <p:spPr>
          <a:xfrm>
            <a:off x="922817" y="5341555"/>
            <a:ext cx="6574366" cy="378128"/>
          </a:xfrm>
          <a:prstGeom prst="rect">
            <a:avLst/>
          </a:prstGeom>
          <a:noFill/>
          <a:ln>
            <a:noFill/>
          </a:ln>
        </p:spPr>
        <p:txBody>
          <a:bodyPr spcFirstLastPara="1" wrap="square" lIns="68575" tIns="68575" rIns="68575" bIns="68575" anchor="t" anchorCtr="0">
            <a:noAutofit/>
          </a:bodyPr>
          <a:lstStyle/>
          <a:p>
            <a:pPr fontAlgn="auto">
              <a:lnSpc>
                <a:spcPct val="90000"/>
              </a:lnSpc>
              <a:spcBef>
                <a:spcPts val="0"/>
              </a:spcBef>
              <a:spcAft>
                <a:spcPts val="0"/>
              </a:spcAft>
              <a:buClr>
                <a:srgbClr val="50446C"/>
              </a:buClr>
              <a:buSzPts val="1200"/>
            </a:pPr>
            <a:r>
              <a:rPr lang="en" sz="1200" b="1" kern="0">
                <a:solidFill>
                  <a:srgbClr val="50446C"/>
                </a:solidFill>
                <a:latin typeface="Calibri"/>
                <a:ea typeface="Calibri"/>
                <a:cs typeface="Calibri"/>
                <a:sym typeface="Calibri"/>
              </a:rPr>
              <a:t>THE UW COSRI TEAM</a:t>
            </a:r>
            <a:endParaRPr sz="1100" kern="0">
              <a:solidFill>
                <a:srgbClr val="000000"/>
              </a:solidFill>
              <a:latin typeface="Arial"/>
              <a:ea typeface="Arial"/>
              <a:cs typeface="Arial"/>
              <a:sym typeface="Arial"/>
            </a:endParaRPr>
          </a:p>
          <a:p>
            <a:pPr fontAlgn="auto">
              <a:lnSpc>
                <a:spcPct val="90000"/>
              </a:lnSpc>
              <a:spcBef>
                <a:spcPts val="0"/>
              </a:spcBef>
              <a:spcAft>
                <a:spcPts val="0"/>
              </a:spcAft>
              <a:buClr>
                <a:srgbClr val="50446C"/>
              </a:buClr>
              <a:buSzPts val="1200"/>
            </a:pPr>
            <a:r>
              <a:rPr lang="en" sz="1200" kern="0">
                <a:solidFill>
                  <a:srgbClr val="50446C"/>
                </a:solidFill>
                <a:latin typeface="Calibri"/>
                <a:ea typeface="Calibri"/>
                <a:cs typeface="Calibri"/>
                <a:sym typeface="Calibri"/>
              </a:rPr>
              <a:t>Donna Berry, Paul Bugni, Amy Chen, Ivan Cvitkovic, Maggie Dorr, Jan Flowers, Andrea Fourquet, Sierramatice Karras, Jenney Lee, Bill Lober, Justin McReynolds, Jennifer Sprecher, Seth Wolpin</a:t>
            </a:r>
            <a:endParaRPr sz="1200" kern="0">
              <a:solidFill>
                <a:srgbClr val="50446C"/>
              </a:solidFill>
              <a:latin typeface="Calibri"/>
              <a:ea typeface="Calibri"/>
              <a:cs typeface="Calibri"/>
              <a:sym typeface="Calibri"/>
            </a:endParaRPr>
          </a:p>
        </p:txBody>
      </p:sp>
      <p:pic>
        <p:nvPicPr>
          <p:cNvPr id="227" name="Google Shape;227;p40"/>
          <p:cNvPicPr preferRelativeResize="0"/>
          <p:nvPr/>
        </p:nvPicPr>
        <p:blipFill rotWithShape="1">
          <a:blip r:embed="rId6">
            <a:alphaModFix/>
          </a:blip>
          <a:srcRect/>
          <a:stretch/>
        </p:blipFill>
        <p:spPr>
          <a:xfrm>
            <a:off x="7353275" y="5075702"/>
            <a:ext cx="1550205" cy="800106"/>
          </a:xfrm>
          <a:prstGeom prst="rect">
            <a:avLst/>
          </a:prstGeom>
          <a:noFill/>
          <a:ln>
            <a:noFill/>
          </a:ln>
        </p:spPr>
      </p:pic>
      <p:pic>
        <p:nvPicPr>
          <p:cNvPr id="228" name="Google Shape;228;p40"/>
          <p:cNvPicPr preferRelativeResize="0"/>
          <p:nvPr/>
        </p:nvPicPr>
        <p:blipFill rotWithShape="1">
          <a:blip r:embed="rId7">
            <a:alphaModFix/>
          </a:blip>
          <a:srcRect/>
          <a:stretch/>
        </p:blipFill>
        <p:spPr>
          <a:xfrm>
            <a:off x="757793" y="2258287"/>
            <a:ext cx="835825" cy="371478"/>
          </a:xfrm>
          <a:prstGeom prst="rect">
            <a:avLst/>
          </a:prstGeom>
          <a:noFill/>
          <a:ln>
            <a:noFill/>
          </a:ln>
        </p:spPr>
      </p:pic>
      <p:sp>
        <p:nvSpPr>
          <p:cNvPr id="229" name="Google Shape;229;p40"/>
          <p:cNvSpPr txBox="1"/>
          <p:nvPr/>
        </p:nvSpPr>
        <p:spPr>
          <a:xfrm>
            <a:off x="7483175" y="4895600"/>
            <a:ext cx="1788300" cy="274500"/>
          </a:xfrm>
          <a:prstGeom prst="rect">
            <a:avLst/>
          </a:prstGeom>
          <a:noFill/>
          <a:ln>
            <a:noFill/>
          </a:ln>
        </p:spPr>
        <p:txBody>
          <a:bodyPr spcFirstLastPara="1" wrap="square" lIns="91425" tIns="91425" rIns="91425" bIns="91425" anchor="t" anchorCtr="0">
            <a:noAutofit/>
          </a:bodyPr>
          <a:lstStyle/>
          <a:p>
            <a:pPr fontAlgn="auto">
              <a:spcBef>
                <a:spcPts val="0"/>
              </a:spcBef>
              <a:spcAft>
                <a:spcPts val="0"/>
              </a:spcAft>
              <a:buClr>
                <a:srgbClr val="000000"/>
              </a:buClr>
            </a:pPr>
            <a:r>
              <a:rPr lang="en" sz="1100" kern="0">
                <a:solidFill>
                  <a:srgbClr val="000000"/>
                </a:solidFill>
                <a:latin typeface="Calibri"/>
                <a:ea typeface="Calibri"/>
                <a:cs typeface="Calibri"/>
                <a:sym typeface="Calibri"/>
              </a:rPr>
              <a:t>In collaboration with:</a:t>
            </a:r>
            <a:endParaRPr sz="11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69341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1"/>
          <p:cNvSpPr txBox="1">
            <a:spLocks noGrp="1"/>
          </p:cNvSpPr>
          <p:nvPr>
            <p:ph type="body" idx="1"/>
          </p:nvPr>
        </p:nvSpPr>
        <p:spPr>
          <a:xfrm>
            <a:off x="1818812" y="1997404"/>
            <a:ext cx="7014458" cy="3416400"/>
          </a:xfrm>
          <a:prstGeom prst="rect">
            <a:avLst/>
          </a:prstGeom>
          <a:noFill/>
          <a:ln>
            <a:noFill/>
          </a:ln>
        </p:spPr>
        <p:txBody>
          <a:bodyPr spcFirstLastPara="1" wrap="square" lIns="68575" tIns="68575" rIns="68575" bIns="68575" anchor="t" anchorCtr="0">
            <a:noAutofit/>
          </a:bodyPr>
          <a:lstStyle/>
          <a:p>
            <a:pPr marL="177800" indent="-177800">
              <a:buSzPts val="2900"/>
            </a:pPr>
            <a:r>
              <a:rPr lang="en" sz="1900"/>
              <a:t>WA State Opioid Response Plan: </a:t>
            </a:r>
            <a:r>
              <a:rPr lang="en" sz="1900" b="1"/>
              <a:t>To use data to detect opioid misuse</a:t>
            </a:r>
            <a:r>
              <a:rPr lang="en" sz="1900" b="1" i="1"/>
              <a:t>.</a:t>
            </a:r>
            <a:r>
              <a:rPr lang="en" sz="1900"/>
              <a:t> </a:t>
            </a:r>
            <a:endParaRPr sz="1900"/>
          </a:p>
          <a:p>
            <a:pPr marL="177800" indent="-177800">
              <a:spcBef>
                <a:spcPts val="2400"/>
              </a:spcBef>
              <a:buSzPts val="2900"/>
            </a:pPr>
            <a:r>
              <a:rPr lang="en" sz="1900"/>
              <a:t>WA State PMP database houses </a:t>
            </a:r>
            <a:r>
              <a:rPr lang="en" sz="1900" b="1"/>
              <a:t>statewide dispensing records </a:t>
            </a:r>
            <a:r>
              <a:rPr lang="en" sz="1900"/>
              <a:t>for Schedule II, III, IV and V drugs.</a:t>
            </a:r>
            <a:endParaRPr sz="1900"/>
          </a:p>
          <a:p>
            <a:pPr marL="177800" indent="-177800">
              <a:spcBef>
                <a:spcPts val="2400"/>
              </a:spcBef>
              <a:buSzPts val="2900"/>
            </a:pPr>
            <a:r>
              <a:rPr lang="en" sz="1900"/>
              <a:t>2019 UW survey of providers found low adoption of PMP data use due to </a:t>
            </a:r>
            <a:r>
              <a:rPr lang="en" sz="1900" b="1"/>
              <a:t>cost and integration barriers</a:t>
            </a:r>
            <a:r>
              <a:rPr lang="en" sz="1900"/>
              <a:t>.</a:t>
            </a:r>
            <a:endParaRPr sz="1900"/>
          </a:p>
          <a:p>
            <a:pPr marL="177800" indent="-177800">
              <a:spcBef>
                <a:spcPts val="2400"/>
              </a:spcBef>
              <a:buSzPts val="2900"/>
            </a:pPr>
            <a:r>
              <a:rPr lang="en" sz="1900"/>
              <a:t>2019 Legislature Report calls for </a:t>
            </a:r>
            <a:r>
              <a:rPr lang="en" sz="1900" b="1"/>
              <a:t>enhanced decision support</a:t>
            </a:r>
            <a:r>
              <a:rPr lang="en" sz="1900" b="1" i="1"/>
              <a:t>.</a:t>
            </a:r>
            <a:endParaRPr sz="1900"/>
          </a:p>
          <a:p>
            <a:pPr marL="177800" indent="-38100">
              <a:spcBef>
                <a:spcPts val="2400"/>
              </a:spcBef>
              <a:buNone/>
            </a:pPr>
            <a:endParaRPr sz="1100"/>
          </a:p>
          <a:p>
            <a:pPr marL="177800" indent="-38100">
              <a:spcBef>
                <a:spcPts val="2400"/>
              </a:spcBef>
              <a:buNone/>
            </a:pPr>
            <a:endParaRPr sz="1100"/>
          </a:p>
        </p:txBody>
      </p:sp>
      <p:sp>
        <p:nvSpPr>
          <p:cNvPr id="236" name="Google Shape;236;p41"/>
          <p:cNvSpPr txBox="1">
            <a:spLocks noGrp="1"/>
          </p:cNvSpPr>
          <p:nvPr>
            <p:ph type="title"/>
          </p:nvPr>
        </p:nvSpPr>
        <p:spPr>
          <a:xfrm>
            <a:off x="261450" y="994363"/>
            <a:ext cx="8520600" cy="572625"/>
          </a:xfrm>
          <a:prstGeom prst="rect">
            <a:avLst/>
          </a:prstGeom>
          <a:noFill/>
          <a:ln>
            <a:noFill/>
          </a:ln>
        </p:spPr>
        <p:txBody>
          <a:bodyPr spcFirstLastPara="1" wrap="square" lIns="68575" tIns="68575" rIns="68575" bIns="68575" anchor="t" anchorCtr="0">
            <a:noAutofit/>
          </a:bodyPr>
          <a:lstStyle/>
          <a:p>
            <a:pPr>
              <a:buSzPts val="2700"/>
            </a:pPr>
            <a:r>
              <a:rPr lang="en" sz="2700" b="1"/>
              <a:t>PRESCRIPTION DRUG MONITORING PROGRAM (PMP)</a:t>
            </a:r>
            <a:endParaRPr sz="2700" b="1"/>
          </a:p>
        </p:txBody>
      </p:sp>
      <p:pic>
        <p:nvPicPr>
          <p:cNvPr id="237" name="Google Shape;237;p41"/>
          <p:cNvPicPr preferRelativeResize="0"/>
          <p:nvPr/>
        </p:nvPicPr>
        <p:blipFill rotWithShape="1">
          <a:blip r:embed="rId3">
            <a:alphaModFix/>
          </a:blip>
          <a:srcRect/>
          <a:stretch/>
        </p:blipFill>
        <p:spPr>
          <a:xfrm>
            <a:off x="224364" y="2139325"/>
            <a:ext cx="1443048" cy="2850378"/>
          </a:xfrm>
          <a:prstGeom prst="rect">
            <a:avLst/>
          </a:prstGeom>
          <a:solidFill>
            <a:schemeClr val="lt1"/>
          </a:solidFill>
          <a:ln>
            <a:noFill/>
          </a:ln>
        </p:spPr>
      </p:pic>
    </p:spTree>
    <p:extLst>
      <p:ext uri="{BB962C8B-B14F-4D97-AF65-F5344CB8AC3E}">
        <p14:creationId xmlns:p14="http://schemas.microsoft.com/office/powerpoint/2010/main" val="3268581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2"/>
          <p:cNvSpPr/>
          <p:nvPr/>
        </p:nvSpPr>
        <p:spPr>
          <a:xfrm flipH="1">
            <a:off x="6288750" y="862368"/>
            <a:ext cx="2855250" cy="774450"/>
          </a:xfrm>
          <a:custGeom>
            <a:avLst/>
            <a:gdLst/>
            <a:ahLst/>
            <a:cxnLst/>
            <a:rect l="l" t="t" r="r" b="b"/>
            <a:pathLst>
              <a:path w="120000" h="120000" extrusionOk="0">
                <a:moveTo>
                  <a:pt x="0" y="0"/>
                </a:moveTo>
                <a:lnTo>
                  <a:pt x="120000" y="0"/>
                </a:lnTo>
                <a:lnTo>
                  <a:pt x="103866" y="103969"/>
                </a:lnTo>
                <a:lnTo>
                  <a:pt x="0" y="120000"/>
                </a:lnTo>
                <a:lnTo>
                  <a:pt x="0" y="0"/>
                </a:lnTo>
                <a:close/>
              </a:path>
            </a:pathLst>
          </a:custGeom>
          <a:solidFill>
            <a:srgbClr val="50446C"/>
          </a:solidFill>
          <a:ln>
            <a:noFill/>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kern="0">
              <a:solidFill>
                <a:srgbClr val="FFFFFF"/>
              </a:solidFill>
              <a:latin typeface="Calibri"/>
              <a:ea typeface="Calibri"/>
              <a:cs typeface="Calibri"/>
              <a:sym typeface="Calibri"/>
            </a:endParaRPr>
          </a:p>
        </p:txBody>
      </p:sp>
      <p:sp>
        <p:nvSpPr>
          <p:cNvPr id="244" name="Google Shape;244;p42"/>
          <p:cNvSpPr/>
          <p:nvPr/>
        </p:nvSpPr>
        <p:spPr>
          <a:xfrm>
            <a:off x="636166" y="1301627"/>
            <a:ext cx="4140427" cy="3452774"/>
          </a:xfrm>
          <a:prstGeom prst="roundRect">
            <a:avLst>
              <a:gd name="adj" fmla="val 16667"/>
            </a:avLst>
          </a:prstGeom>
          <a:solidFill>
            <a:srgbClr val="F1E4C5"/>
          </a:solidFill>
          <a:ln>
            <a:noFill/>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kern="0">
              <a:solidFill>
                <a:srgbClr val="FFFFFF"/>
              </a:solidFill>
              <a:latin typeface="Calibri"/>
              <a:ea typeface="Calibri"/>
              <a:cs typeface="Calibri"/>
              <a:sym typeface="Calibri"/>
            </a:endParaRPr>
          </a:p>
        </p:txBody>
      </p:sp>
      <p:sp>
        <p:nvSpPr>
          <p:cNvPr id="245" name="Google Shape;245;p42"/>
          <p:cNvSpPr txBox="1"/>
          <p:nvPr/>
        </p:nvSpPr>
        <p:spPr>
          <a:xfrm rot="-5400000">
            <a:off x="-523170" y="2268027"/>
            <a:ext cx="2240367" cy="438581"/>
          </a:xfrm>
          <a:prstGeom prst="rect">
            <a:avLst/>
          </a:prstGeom>
          <a:noFill/>
          <a:ln>
            <a:noFill/>
          </a:ln>
        </p:spPr>
        <p:txBody>
          <a:bodyPr spcFirstLastPara="1" wrap="square" lIns="68575" tIns="34275" rIns="68575" bIns="34275" anchor="t" anchorCtr="0">
            <a:noAutofit/>
          </a:bodyPr>
          <a:lstStyle/>
          <a:p>
            <a:pPr algn="ctr" fontAlgn="auto">
              <a:spcBef>
                <a:spcPts val="0"/>
              </a:spcBef>
              <a:spcAft>
                <a:spcPts val="0"/>
              </a:spcAft>
              <a:buClr>
                <a:srgbClr val="000000"/>
              </a:buClr>
              <a:buSzPts val="2400"/>
            </a:pPr>
            <a:r>
              <a:rPr lang="en" sz="2400" b="1" kern="0">
                <a:solidFill>
                  <a:srgbClr val="50446C"/>
                </a:solidFill>
                <a:latin typeface="Calibri"/>
                <a:ea typeface="Calibri"/>
                <a:cs typeface="Calibri"/>
                <a:sym typeface="Calibri"/>
              </a:rPr>
              <a:t>WHO &amp; WHY</a:t>
            </a:r>
            <a:endParaRPr sz="2400" b="1" kern="0">
              <a:solidFill>
                <a:srgbClr val="50446C"/>
              </a:solidFill>
              <a:latin typeface="Calibri"/>
              <a:ea typeface="Calibri"/>
              <a:cs typeface="Calibri"/>
              <a:sym typeface="Calibri"/>
            </a:endParaRPr>
          </a:p>
        </p:txBody>
      </p:sp>
      <p:sp>
        <p:nvSpPr>
          <p:cNvPr id="246" name="Google Shape;246;p42"/>
          <p:cNvSpPr txBox="1"/>
          <p:nvPr/>
        </p:nvSpPr>
        <p:spPr>
          <a:xfrm>
            <a:off x="895237" y="1705960"/>
            <a:ext cx="3364679" cy="2839239"/>
          </a:xfrm>
          <a:prstGeom prst="rect">
            <a:avLst/>
          </a:prstGeom>
          <a:noFill/>
          <a:ln>
            <a:noFill/>
          </a:ln>
        </p:spPr>
        <p:txBody>
          <a:bodyPr spcFirstLastPara="1" wrap="square" lIns="68575" tIns="34275" rIns="68575" bIns="34275" anchor="t" anchorCtr="0">
            <a:noAutofit/>
          </a:bodyPr>
          <a:lstStyle/>
          <a:p>
            <a:pPr algn="ctr" fontAlgn="auto">
              <a:spcBef>
                <a:spcPts val="0"/>
              </a:spcBef>
              <a:spcAft>
                <a:spcPts val="0"/>
              </a:spcAft>
              <a:buClr>
                <a:srgbClr val="000000"/>
              </a:buClr>
              <a:buSzPts val="1500"/>
            </a:pPr>
            <a:r>
              <a:rPr lang="en" sz="1500" kern="0">
                <a:solidFill>
                  <a:srgbClr val="000000"/>
                </a:solidFill>
                <a:latin typeface="Calibri"/>
                <a:ea typeface="Calibri"/>
                <a:cs typeface="Calibri"/>
                <a:sym typeface="Calibri"/>
              </a:rPr>
              <a:t>Overarching funding to improve PMP usage comes from the </a:t>
            </a:r>
            <a:r>
              <a:rPr lang="en" sz="1500" b="1" kern="0">
                <a:solidFill>
                  <a:srgbClr val="000000"/>
                </a:solidFill>
                <a:latin typeface="Calibri"/>
                <a:ea typeface="Calibri"/>
                <a:cs typeface="Calibri"/>
                <a:sym typeface="Calibri"/>
              </a:rPr>
              <a:t>CMS Support ACT</a:t>
            </a:r>
            <a:r>
              <a:rPr lang="en" sz="1500" kern="0">
                <a:solidFill>
                  <a:srgbClr val="000000"/>
                </a:solidFill>
                <a:latin typeface="Calibri"/>
                <a:ea typeface="Calibri"/>
                <a:cs typeface="Calibri"/>
                <a:sym typeface="Calibri"/>
              </a:rPr>
              <a:t> through the </a:t>
            </a:r>
            <a:r>
              <a:rPr lang="en" sz="1500" b="1" kern="0">
                <a:solidFill>
                  <a:srgbClr val="000000"/>
                </a:solidFill>
                <a:latin typeface="Calibri"/>
                <a:ea typeface="Calibri"/>
                <a:cs typeface="Calibri"/>
                <a:sym typeface="Calibri"/>
              </a:rPr>
              <a:t>Washington Healthcare Authority</a:t>
            </a:r>
            <a:r>
              <a:rPr lang="en" sz="1500" kern="0">
                <a:solidFill>
                  <a:srgbClr val="000000"/>
                </a:solidFill>
                <a:latin typeface="Calibri"/>
                <a:ea typeface="Calibri"/>
                <a:cs typeface="Calibri"/>
                <a:sym typeface="Calibri"/>
              </a:rPr>
              <a:t>.</a:t>
            </a:r>
            <a:endParaRPr sz="1100" kern="0">
              <a:solidFill>
                <a:srgbClr val="000000"/>
              </a:solidFill>
              <a:latin typeface="Arial"/>
              <a:ea typeface="Arial"/>
              <a:cs typeface="Arial"/>
              <a:sym typeface="Arial"/>
            </a:endParaRPr>
          </a:p>
          <a:p>
            <a:pPr algn="ctr" fontAlgn="auto">
              <a:spcBef>
                <a:spcPts val="0"/>
              </a:spcBef>
              <a:spcAft>
                <a:spcPts val="0"/>
              </a:spcAft>
              <a:buClr>
                <a:srgbClr val="000000"/>
              </a:buClr>
              <a:buSzPts val="1500"/>
            </a:pPr>
            <a:endParaRPr sz="1500" b="1" kern="0">
              <a:solidFill>
                <a:srgbClr val="000000"/>
              </a:solidFill>
              <a:latin typeface="Calibri"/>
              <a:ea typeface="Calibri"/>
              <a:cs typeface="Calibri"/>
              <a:sym typeface="Calibri"/>
            </a:endParaRPr>
          </a:p>
          <a:p>
            <a:pPr algn="ctr" fontAlgn="auto">
              <a:spcBef>
                <a:spcPts val="0"/>
              </a:spcBef>
              <a:spcAft>
                <a:spcPts val="0"/>
              </a:spcAft>
              <a:buClr>
                <a:srgbClr val="000000"/>
              </a:buClr>
              <a:buSzPts val="1500"/>
            </a:pPr>
            <a:r>
              <a:rPr lang="en" sz="1500" kern="0">
                <a:solidFill>
                  <a:srgbClr val="000000"/>
                </a:solidFill>
                <a:latin typeface="Calibri"/>
                <a:ea typeface="Calibri"/>
                <a:cs typeface="Calibri"/>
                <a:sym typeface="Calibri"/>
              </a:rPr>
              <a:t>As part of that WHA project, </a:t>
            </a:r>
            <a:r>
              <a:rPr lang="en" sz="1500" b="1" kern="0">
                <a:solidFill>
                  <a:srgbClr val="000000"/>
                </a:solidFill>
                <a:latin typeface="Calibri"/>
                <a:ea typeface="Calibri"/>
                <a:cs typeface="Calibri"/>
                <a:sym typeface="Calibri"/>
              </a:rPr>
              <a:t>Washington State Department of Health (DOH)</a:t>
            </a:r>
            <a:r>
              <a:rPr lang="en" sz="1500" kern="0">
                <a:solidFill>
                  <a:srgbClr val="000000"/>
                </a:solidFill>
                <a:latin typeface="Calibri"/>
                <a:ea typeface="Calibri"/>
                <a:cs typeface="Calibri"/>
                <a:sym typeface="Calibri"/>
              </a:rPr>
              <a:t> has partnered with </a:t>
            </a:r>
            <a:r>
              <a:rPr lang="en" sz="1500" b="1" kern="0">
                <a:solidFill>
                  <a:srgbClr val="000000"/>
                </a:solidFill>
                <a:latin typeface="Calibri"/>
                <a:ea typeface="Calibri"/>
                <a:cs typeface="Calibri"/>
                <a:sym typeface="Calibri"/>
              </a:rPr>
              <a:t>UW CIRG </a:t>
            </a:r>
            <a:r>
              <a:rPr lang="en" sz="1500" u="sng" kern="0">
                <a:solidFill>
                  <a:srgbClr val="000000"/>
                </a:solidFill>
                <a:latin typeface="Calibri"/>
                <a:ea typeface="Calibri"/>
                <a:cs typeface="Calibri"/>
                <a:sym typeface="Calibri"/>
              </a:rPr>
              <a:t>to improve the </a:t>
            </a:r>
            <a:r>
              <a:rPr lang="en" sz="1500" b="1" u="sng" kern="0">
                <a:solidFill>
                  <a:srgbClr val="000000"/>
                </a:solidFill>
                <a:latin typeface="Calibri"/>
                <a:ea typeface="Calibri"/>
                <a:cs typeface="Calibri"/>
                <a:sym typeface="Calibri"/>
              </a:rPr>
              <a:t>access to and utility of</a:t>
            </a:r>
            <a:r>
              <a:rPr lang="en" sz="1500" u="sng" kern="0">
                <a:solidFill>
                  <a:srgbClr val="000000"/>
                </a:solidFill>
                <a:latin typeface="Calibri"/>
                <a:ea typeface="Calibri"/>
                <a:cs typeface="Calibri"/>
                <a:sym typeface="Calibri"/>
              </a:rPr>
              <a:t> </a:t>
            </a:r>
            <a:br>
              <a:rPr lang="en" sz="1500" u="sng" kern="0">
                <a:solidFill>
                  <a:srgbClr val="000000"/>
                </a:solidFill>
                <a:latin typeface="Calibri"/>
                <a:ea typeface="Calibri"/>
                <a:cs typeface="Calibri"/>
                <a:sym typeface="Calibri"/>
              </a:rPr>
            </a:br>
            <a:r>
              <a:rPr lang="en" sz="1500" u="sng" kern="0">
                <a:solidFill>
                  <a:srgbClr val="000000"/>
                </a:solidFill>
                <a:latin typeface="Calibri"/>
                <a:ea typeface="Calibri"/>
                <a:cs typeface="Calibri"/>
                <a:sym typeface="Calibri"/>
              </a:rPr>
              <a:t>information in the WA PMP</a:t>
            </a:r>
            <a:r>
              <a:rPr lang="en" sz="1500" kern="0">
                <a:solidFill>
                  <a:srgbClr val="000000"/>
                </a:solidFill>
                <a:latin typeface="Calibri"/>
                <a:ea typeface="Calibri"/>
                <a:cs typeface="Calibri"/>
                <a:sym typeface="Calibri"/>
              </a:rPr>
              <a:t>.</a:t>
            </a:r>
            <a:endParaRPr sz="1100" kern="0">
              <a:solidFill>
                <a:srgbClr val="000000"/>
              </a:solidFill>
              <a:latin typeface="Arial"/>
              <a:ea typeface="Arial"/>
              <a:cs typeface="Arial"/>
              <a:sym typeface="Arial"/>
            </a:endParaRPr>
          </a:p>
          <a:p>
            <a:pPr algn="ctr" fontAlgn="auto">
              <a:spcBef>
                <a:spcPts val="0"/>
              </a:spcBef>
              <a:spcAft>
                <a:spcPts val="0"/>
              </a:spcAft>
              <a:buClr>
                <a:srgbClr val="000000"/>
              </a:buClr>
              <a:buSzPts val="1500"/>
            </a:pPr>
            <a:endParaRPr sz="1500" kern="0">
              <a:solidFill>
                <a:srgbClr val="000000"/>
              </a:solidFill>
              <a:latin typeface="Calibri"/>
              <a:ea typeface="Calibri"/>
              <a:cs typeface="Calibri"/>
              <a:sym typeface="Calibri"/>
            </a:endParaRPr>
          </a:p>
          <a:p>
            <a:pPr algn="ctr" fontAlgn="auto">
              <a:spcBef>
                <a:spcPts val="0"/>
              </a:spcBef>
              <a:spcAft>
                <a:spcPts val="0"/>
              </a:spcAft>
              <a:buClr>
                <a:srgbClr val="000000"/>
              </a:buClr>
              <a:buSzPts val="1500"/>
            </a:pPr>
            <a:endParaRPr sz="1500" kern="0">
              <a:solidFill>
                <a:srgbClr val="000000"/>
              </a:solidFill>
              <a:latin typeface="Calibri"/>
              <a:ea typeface="Calibri"/>
              <a:cs typeface="Calibri"/>
              <a:sym typeface="Calibri"/>
            </a:endParaRPr>
          </a:p>
        </p:txBody>
      </p:sp>
      <p:sp>
        <p:nvSpPr>
          <p:cNvPr id="247" name="Google Shape;247;p42"/>
          <p:cNvSpPr/>
          <p:nvPr/>
        </p:nvSpPr>
        <p:spPr>
          <a:xfrm>
            <a:off x="4582010" y="2421863"/>
            <a:ext cx="4140427" cy="3186028"/>
          </a:xfrm>
          <a:prstGeom prst="roundRect">
            <a:avLst>
              <a:gd name="adj" fmla="val 16667"/>
            </a:avLst>
          </a:prstGeom>
          <a:solidFill>
            <a:srgbClr val="FDCB34"/>
          </a:solidFill>
          <a:ln>
            <a:noFill/>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kern="0">
              <a:solidFill>
                <a:srgbClr val="FFFFFF"/>
              </a:solidFill>
              <a:latin typeface="Calibri"/>
              <a:ea typeface="Calibri"/>
              <a:cs typeface="Calibri"/>
              <a:sym typeface="Calibri"/>
            </a:endParaRPr>
          </a:p>
        </p:txBody>
      </p:sp>
      <p:sp>
        <p:nvSpPr>
          <p:cNvPr id="248" name="Google Shape;248;p42"/>
          <p:cNvSpPr txBox="1"/>
          <p:nvPr/>
        </p:nvSpPr>
        <p:spPr>
          <a:xfrm rot="-5400000">
            <a:off x="3398071" y="3154818"/>
            <a:ext cx="2240367" cy="438581"/>
          </a:xfrm>
          <a:prstGeom prst="rect">
            <a:avLst/>
          </a:prstGeom>
          <a:noFill/>
          <a:ln>
            <a:noFill/>
          </a:ln>
        </p:spPr>
        <p:txBody>
          <a:bodyPr spcFirstLastPara="1" wrap="square" lIns="68575" tIns="34275" rIns="68575" bIns="34275" anchor="t" anchorCtr="0">
            <a:noAutofit/>
          </a:bodyPr>
          <a:lstStyle/>
          <a:p>
            <a:pPr algn="ctr" fontAlgn="auto">
              <a:spcBef>
                <a:spcPts val="0"/>
              </a:spcBef>
              <a:spcAft>
                <a:spcPts val="0"/>
              </a:spcAft>
              <a:buClr>
                <a:srgbClr val="000000"/>
              </a:buClr>
              <a:buSzPts val="2400"/>
            </a:pPr>
            <a:r>
              <a:rPr lang="en" sz="2400" b="1" kern="0">
                <a:solidFill>
                  <a:srgbClr val="50446C"/>
                </a:solidFill>
                <a:latin typeface="Calibri"/>
                <a:ea typeface="Calibri"/>
                <a:cs typeface="Calibri"/>
                <a:sym typeface="Calibri"/>
              </a:rPr>
              <a:t>WHAT</a:t>
            </a:r>
            <a:endParaRPr sz="2400" b="1" kern="0">
              <a:solidFill>
                <a:srgbClr val="50446C"/>
              </a:solidFill>
              <a:latin typeface="Calibri"/>
              <a:ea typeface="Calibri"/>
              <a:cs typeface="Calibri"/>
              <a:sym typeface="Calibri"/>
            </a:endParaRPr>
          </a:p>
        </p:txBody>
      </p:sp>
      <p:sp>
        <p:nvSpPr>
          <p:cNvPr id="249" name="Google Shape;249;p42"/>
          <p:cNvSpPr txBox="1"/>
          <p:nvPr/>
        </p:nvSpPr>
        <p:spPr>
          <a:xfrm>
            <a:off x="4864848" y="2617334"/>
            <a:ext cx="3477875" cy="2839239"/>
          </a:xfrm>
          <a:prstGeom prst="rect">
            <a:avLst/>
          </a:prstGeom>
          <a:noFill/>
          <a:ln>
            <a:noFill/>
          </a:ln>
        </p:spPr>
        <p:txBody>
          <a:bodyPr spcFirstLastPara="1" wrap="square" lIns="68575" tIns="34275" rIns="68575" bIns="34275" anchor="t" anchorCtr="0">
            <a:noAutofit/>
          </a:bodyPr>
          <a:lstStyle/>
          <a:p>
            <a:pPr algn="ctr" fontAlgn="auto">
              <a:spcBef>
                <a:spcPts val="0"/>
              </a:spcBef>
              <a:spcAft>
                <a:spcPts val="0"/>
              </a:spcAft>
              <a:buClr>
                <a:srgbClr val="000000"/>
              </a:buClr>
              <a:buSzPts val="1500"/>
            </a:pPr>
            <a:r>
              <a:rPr lang="en" sz="1500" b="1" kern="0">
                <a:solidFill>
                  <a:srgbClr val="000000"/>
                </a:solidFill>
                <a:latin typeface="Calibri"/>
                <a:ea typeface="Calibri"/>
                <a:cs typeface="Calibri"/>
                <a:sym typeface="Calibri"/>
              </a:rPr>
              <a:t>Integrated application </a:t>
            </a:r>
            <a:r>
              <a:rPr lang="en" sz="1500" kern="0">
                <a:solidFill>
                  <a:srgbClr val="000000"/>
                </a:solidFill>
                <a:latin typeface="Calibri"/>
                <a:ea typeface="Calibri"/>
                <a:cs typeface="Calibri"/>
                <a:sym typeface="Calibri"/>
              </a:rPr>
              <a:t>for accessing PMP.</a:t>
            </a:r>
            <a:endParaRPr sz="1100" kern="0">
              <a:solidFill>
                <a:srgbClr val="000000"/>
              </a:solidFill>
              <a:latin typeface="Arial"/>
              <a:ea typeface="Arial"/>
              <a:cs typeface="Arial"/>
              <a:sym typeface="Arial"/>
            </a:endParaRPr>
          </a:p>
          <a:p>
            <a:pPr algn="ctr" fontAlgn="auto">
              <a:spcBef>
                <a:spcPts val="0"/>
              </a:spcBef>
              <a:spcAft>
                <a:spcPts val="0"/>
              </a:spcAft>
              <a:buClr>
                <a:srgbClr val="000000"/>
              </a:buClr>
              <a:buSzPts val="1500"/>
            </a:pPr>
            <a:endParaRPr sz="1500" kern="0">
              <a:solidFill>
                <a:srgbClr val="000000"/>
              </a:solidFill>
              <a:latin typeface="Calibri"/>
              <a:ea typeface="Calibri"/>
              <a:cs typeface="Calibri"/>
              <a:sym typeface="Calibri"/>
            </a:endParaRPr>
          </a:p>
          <a:p>
            <a:pPr algn="ctr" fontAlgn="auto">
              <a:spcBef>
                <a:spcPts val="0"/>
              </a:spcBef>
              <a:spcAft>
                <a:spcPts val="0"/>
              </a:spcAft>
              <a:buClr>
                <a:srgbClr val="000000"/>
              </a:buClr>
              <a:buSzPts val="1500"/>
            </a:pPr>
            <a:r>
              <a:rPr lang="en" sz="1500" kern="0">
                <a:solidFill>
                  <a:srgbClr val="000000"/>
                </a:solidFill>
                <a:latin typeface="Calibri"/>
                <a:ea typeface="Calibri"/>
                <a:cs typeface="Calibri"/>
                <a:sym typeface="Calibri"/>
              </a:rPr>
              <a:t>Provides </a:t>
            </a:r>
            <a:r>
              <a:rPr lang="en" sz="1500" b="1" kern="0">
                <a:solidFill>
                  <a:srgbClr val="000000"/>
                </a:solidFill>
                <a:latin typeface="Calibri"/>
                <a:ea typeface="Calibri"/>
                <a:cs typeface="Calibri"/>
                <a:sym typeface="Calibri"/>
              </a:rPr>
              <a:t>decision support </a:t>
            </a:r>
            <a:r>
              <a:rPr lang="en" sz="1500" kern="0">
                <a:solidFill>
                  <a:srgbClr val="000000"/>
                </a:solidFill>
                <a:latin typeface="Calibri"/>
                <a:ea typeface="Calibri"/>
                <a:cs typeface="Calibri"/>
                <a:sym typeface="Calibri"/>
              </a:rPr>
              <a:t>based on WA rules and CDC guidelines, and </a:t>
            </a:r>
            <a:r>
              <a:rPr lang="en" sz="1500" b="1" kern="0">
                <a:solidFill>
                  <a:srgbClr val="000000"/>
                </a:solidFill>
                <a:latin typeface="Calibri"/>
                <a:ea typeface="Calibri"/>
                <a:cs typeface="Calibri"/>
                <a:sym typeface="Calibri"/>
              </a:rPr>
              <a:t>decreases overhead and cost barriers </a:t>
            </a:r>
            <a:r>
              <a:rPr lang="en" sz="1500" kern="0">
                <a:solidFill>
                  <a:srgbClr val="000000"/>
                </a:solidFill>
                <a:latin typeface="Calibri"/>
                <a:ea typeface="Calibri"/>
                <a:cs typeface="Calibri"/>
                <a:sym typeface="Calibri"/>
              </a:rPr>
              <a:t>associated with vendor-based EHR-integrated applications.</a:t>
            </a:r>
            <a:endParaRPr sz="1100" kern="0">
              <a:solidFill>
                <a:srgbClr val="000000"/>
              </a:solidFill>
              <a:latin typeface="Arial"/>
              <a:ea typeface="Arial"/>
              <a:cs typeface="Arial"/>
              <a:sym typeface="Arial"/>
            </a:endParaRPr>
          </a:p>
          <a:p>
            <a:pPr algn="ctr" fontAlgn="auto">
              <a:spcBef>
                <a:spcPts val="0"/>
              </a:spcBef>
              <a:spcAft>
                <a:spcPts val="0"/>
              </a:spcAft>
              <a:buClr>
                <a:srgbClr val="000000"/>
              </a:buClr>
              <a:buSzPts val="1500"/>
            </a:pPr>
            <a:endParaRPr sz="1500" kern="0">
              <a:solidFill>
                <a:srgbClr val="000000"/>
              </a:solidFill>
              <a:latin typeface="Calibri"/>
              <a:ea typeface="Calibri"/>
              <a:cs typeface="Calibri"/>
              <a:sym typeface="Calibri"/>
            </a:endParaRPr>
          </a:p>
          <a:p>
            <a:pPr algn="ctr" fontAlgn="auto">
              <a:spcBef>
                <a:spcPts val="0"/>
              </a:spcBef>
              <a:spcAft>
                <a:spcPts val="0"/>
              </a:spcAft>
              <a:buClr>
                <a:srgbClr val="000000"/>
              </a:buClr>
              <a:buSzPts val="1500"/>
            </a:pPr>
            <a:r>
              <a:rPr lang="en" sz="1500" kern="0">
                <a:solidFill>
                  <a:srgbClr val="000000"/>
                </a:solidFill>
                <a:latin typeface="Calibri"/>
                <a:ea typeface="Calibri"/>
                <a:cs typeface="Calibri"/>
                <a:sym typeface="Calibri"/>
              </a:rPr>
              <a:t>Open source, </a:t>
            </a:r>
            <a:r>
              <a:rPr lang="en" sz="1500" b="1" kern="0">
                <a:solidFill>
                  <a:srgbClr val="000000"/>
                </a:solidFill>
                <a:latin typeface="Calibri"/>
                <a:ea typeface="Calibri"/>
                <a:cs typeface="Calibri"/>
                <a:sym typeface="Calibri"/>
              </a:rPr>
              <a:t>no license fees to use</a:t>
            </a:r>
            <a:r>
              <a:rPr lang="en" sz="1500" kern="0">
                <a:solidFill>
                  <a:srgbClr val="000000"/>
                </a:solidFill>
                <a:latin typeface="Calibri"/>
                <a:ea typeface="Calibri"/>
                <a:cs typeface="Calibri"/>
                <a:sym typeface="Calibri"/>
              </a:rPr>
              <a:t>.</a:t>
            </a:r>
            <a:endParaRPr sz="1100" kern="0">
              <a:solidFill>
                <a:srgbClr val="000000"/>
              </a:solidFill>
              <a:latin typeface="Arial"/>
              <a:ea typeface="Arial"/>
              <a:cs typeface="Arial"/>
              <a:sym typeface="Arial"/>
            </a:endParaRPr>
          </a:p>
          <a:p>
            <a:pPr algn="ctr" fontAlgn="auto">
              <a:spcBef>
                <a:spcPts val="0"/>
              </a:spcBef>
              <a:spcAft>
                <a:spcPts val="0"/>
              </a:spcAft>
              <a:buClr>
                <a:srgbClr val="000000"/>
              </a:buClr>
              <a:buSzPts val="1500"/>
            </a:pPr>
            <a:r>
              <a:rPr lang="en" sz="1500" kern="0">
                <a:solidFill>
                  <a:srgbClr val="000000"/>
                </a:solidFill>
                <a:latin typeface="Calibri"/>
                <a:ea typeface="Calibri"/>
                <a:cs typeface="Calibri"/>
                <a:sym typeface="Calibri"/>
              </a:rPr>
              <a:t>COSRI extends and contextualizes software from CDSConnect project, led by AHRQ and CDC.</a:t>
            </a:r>
            <a:endParaRPr sz="11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964120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3"/>
          <p:cNvSpPr/>
          <p:nvPr/>
        </p:nvSpPr>
        <p:spPr>
          <a:xfrm>
            <a:off x="266928" y="1865603"/>
            <a:ext cx="4198301" cy="340520"/>
          </a:xfrm>
          <a:prstGeom prst="round2DiagRect">
            <a:avLst>
              <a:gd name="adj1" fmla="val 16667"/>
              <a:gd name="adj2" fmla="val 0"/>
            </a:avLst>
          </a:prstGeom>
          <a:solidFill>
            <a:srgbClr val="50446C"/>
          </a:solidFill>
          <a:ln>
            <a:noFill/>
          </a:ln>
        </p:spPr>
        <p:txBody>
          <a:bodyPr spcFirstLastPara="1" wrap="square" lIns="68575" tIns="34275" rIns="68575" bIns="34275" anchor="ctr" anchorCtr="0">
            <a:noAutofit/>
          </a:bodyPr>
          <a:lstStyle/>
          <a:p>
            <a:pPr algn="ctr" fontAlgn="auto">
              <a:spcBef>
                <a:spcPts val="0"/>
              </a:spcBef>
              <a:spcAft>
                <a:spcPts val="0"/>
              </a:spcAft>
              <a:buClr>
                <a:srgbClr val="000000"/>
              </a:buClr>
              <a:buSzPts val="1500"/>
            </a:pPr>
            <a:r>
              <a:rPr lang="en" sz="1500" b="1" kern="0">
                <a:solidFill>
                  <a:srgbClr val="FFFFFF"/>
                </a:solidFill>
                <a:latin typeface="Calibri"/>
                <a:ea typeface="Calibri"/>
                <a:cs typeface="Calibri"/>
                <a:sym typeface="Calibri"/>
              </a:rPr>
              <a:t>CDC GUIDELINES</a:t>
            </a:r>
            <a:endParaRPr sz="1500" b="1" kern="0">
              <a:solidFill>
                <a:srgbClr val="FFFFFF"/>
              </a:solidFill>
              <a:latin typeface="Calibri"/>
              <a:ea typeface="Calibri"/>
              <a:cs typeface="Calibri"/>
              <a:sym typeface="Calibri"/>
            </a:endParaRPr>
          </a:p>
        </p:txBody>
      </p:sp>
      <p:sp>
        <p:nvSpPr>
          <p:cNvPr id="256" name="Google Shape;256;p43"/>
          <p:cNvSpPr/>
          <p:nvPr/>
        </p:nvSpPr>
        <p:spPr>
          <a:xfrm rot="10800000">
            <a:off x="266927" y="2286338"/>
            <a:ext cx="4198300" cy="3490601"/>
          </a:xfrm>
          <a:prstGeom prst="round1Rect">
            <a:avLst>
              <a:gd name="adj" fmla="val 16667"/>
            </a:avLst>
          </a:prstGeom>
          <a:solidFill>
            <a:srgbClr val="D8D8D8"/>
          </a:solidFill>
          <a:ln>
            <a:noFill/>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kern="0">
              <a:solidFill>
                <a:srgbClr val="000000"/>
              </a:solidFill>
              <a:latin typeface="Calibri"/>
              <a:ea typeface="Calibri"/>
              <a:cs typeface="Calibri"/>
              <a:sym typeface="Calibri"/>
            </a:endParaRPr>
          </a:p>
        </p:txBody>
      </p:sp>
      <p:sp>
        <p:nvSpPr>
          <p:cNvPr id="257" name="Google Shape;257;p43"/>
          <p:cNvSpPr/>
          <p:nvPr/>
        </p:nvSpPr>
        <p:spPr>
          <a:xfrm rot="10800000">
            <a:off x="4634967" y="2286339"/>
            <a:ext cx="4198300" cy="3490601"/>
          </a:xfrm>
          <a:prstGeom prst="round1Rect">
            <a:avLst>
              <a:gd name="adj" fmla="val 16667"/>
            </a:avLst>
          </a:prstGeom>
          <a:solidFill>
            <a:srgbClr val="D8D8D8"/>
          </a:solidFill>
          <a:ln>
            <a:noFill/>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kern="0">
              <a:solidFill>
                <a:srgbClr val="000000"/>
              </a:solidFill>
              <a:latin typeface="Calibri"/>
              <a:ea typeface="Calibri"/>
              <a:cs typeface="Calibri"/>
              <a:sym typeface="Calibri"/>
            </a:endParaRPr>
          </a:p>
        </p:txBody>
      </p:sp>
      <p:sp>
        <p:nvSpPr>
          <p:cNvPr id="258" name="Google Shape;258;p43"/>
          <p:cNvSpPr/>
          <p:nvPr/>
        </p:nvSpPr>
        <p:spPr>
          <a:xfrm>
            <a:off x="4634968" y="1865603"/>
            <a:ext cx="4198301" cy="340520"/>
          </a:xfrm>
          <a:prstGeom prst="round2DiagRect">
            <a:avLst>
              <a:gd name="adj1" fmla="val 16667"/>
              <a:gd name="adj2" fmla="val 0"/>
            </a:avLst>
          </a:prstGeom>
          <a:solidFill>
            <a:srgbClr val="50446C"/>
          </a:solidFill>
          <a:ln>
            <a:noFill/>
          </a:ln>
        </p:spPr>
        <p:txBody>
          <a:bodyPr spcFirstLastPara="1" wrap="square" lIns="68575" tIns="34275" rIns="68575" bIns="34275" anchor="ctr" anchorCtr="0">
            <a:noAutofit/>
          </a:bodyPr>
          <a:lstStyle/>
          <a:p>
            <a:pPr algn="ctr" fontAlgn="auto">
              <a:spcBef>
                <a:spcPts val="0"/>
              </a:spcBef>
              <a:spcAft>
                <a:spcPts val="0"/>
              </a:spcAft>
              <a:buClr>
                <a:srgbClr val="000000"/>
              </a:buClr>
              <a:buSzPts val="1500"/>
            </a:pPr>
            <a:r>
              <a:rPr lang="en" sz="1500" b="1" kern="0">
                <a:solidFill>
                  <a:srgbClr val="FFFFFF"/>
                </a:solidFill>
                <a:latin typeface="Calibri"/>
                <a:ea typeface="Calibri"/>
                <a:cs typeface="Calibri"/>
                <a:sym typeface="Calibri"/>
              </a:rPr>
              <a:t>WASHINGTON RULES</a:t>
            </a:r>
            <a:endParaRPr sz="1500" b="1" kern="0">
              <a:solidFill>
                <a:srgbClr val="FFFFFF"/>
              </a:solidFill>
              <a:latin typeface="Calibri"/>
              <a:ea typeface="Calibri"/>
              <a:cs typeface="Calibri"/>
              <a:sym typeface="Calibri"/>
            </a:endParaRPr>
          </a:p>
        </p:txBody>
      </p:sp>
      <p:pic>
        <p:nvPicPr>
          <p:cNvPr id="259" name="Google Shape;259;p43" descr="Image result for emr icon"/>
          <p:cNvPicPr preferRelativeResize="0"/>
          <p:nvPr/>
        </p:nvPicPr>
        <p:blipFill rotWithShape="1">
          <a:blip r:embed="rId3">
            <a:alphaModFix/>
          </a:blip>
          <a:srcRect/>
          <a:stretch/>
        </p:blipFill>
        <p:spPr>
          <a:xfrm>
            <a:off x="800931" y="998705"/>
            <a:ext cx="714401" cy="735062"/>
          </a:xfrm>
          <a:prstGeom prst="rect">
            <a:avLst/>
          </a:prstGeom>
          <a:noFill/>
          <a:ln>
            <a:noFill/>
          </a:ln>
        </p:spPr>
      </p:pic>
      <p:sp>
        <p:nvSpPr>
          <p:cNvPr id="260" name="Google Shape;260;p43"/>
          <p:cNvSpPr txBox="1"/>
          <p:nvPr/>
        </p:nvSpPr>
        <p:spPr>
          <a:xfrm>
            <a:off x="1704236" y="1108663"/>
            <a:ext cx="6578750" cy="572625"/>
          </a:xfrm>
          <a:prstGeom prst="rect">
            <a:avLst/>
          </a:prstGeom>
          <a:noFill/>
          <a:ln>
            <a:noFill/>
          </a:ln>
        </p:spPr>
        <p:txBody>
          <a:bodyPr spcFirstLastPara="1" wrap="square" lIns="68575" tIns="68575" rIns="68575" bIns="68575" anchor="t" anchorCtr="0">
            <a:noAutofit/>
          </a:bodyPr>
          <a:lstStyle/>
          <a:p>
            <a:pPr fontAlgn="auto">
              <a:lnSpc>
                <a:spcPct val="80000"/>
              </a:lnSpc>
              <a:spcBef>
                <a:spcPts val="0"/>
              </a:spcBef>
              <a:spcAft>
                <a:spcPts val="0"/>
              </a:spcAft>
              <a:buClr>
                <a:srgbClr val="FFFFFF"/>
              </a:buClr>
              <a:buSzPts val="3200"/>
            </a:pPr>
            <a:r>
              <a:rPr lang="en" sz="3200" b="1" kern="0">
                <a:solidFill>
                  <a:srgbClr val="50446C"/>
                </a:solidFill>
                <a:latin typeface="Calibri"/>
                <a:ea typeface="Calibri"/>
                <a:cs typeface="Calibri"/>
                <a:sym typeface="Calibri"/>
              </a:rPr>
              <a:t>GUIDELINES AND RULES</a:t>
            </a:r>
            <a:endParaRPr sz="3200" b="1" kern="0">
              <a:solidFill>
                <a:srgbClr val="50446C"/>
              </a:solidFill>
              <a:latin typeface="Calibri"/>
              <a:ea typeface="Calibri"/>
              <a:cs typeface="Calibri"/>
              <a:sym typeface="Calibri"/>
            </a:endParaRPr>
          </a:p>
        </p:txBody>
      </p:sp>
      <p:sp>
        <p:nvSpPr>
          <p:cNvPr id="261" name="Google Shape;261;p43"/>
          <p:cNvSpPr txBox="1"/>
          <p:nvPr/>
        </p:nvSpPr>
        <p:spPr>
          <a:xfrm>
            <a:off x="550282" y="2364371"/>
            <a:ext cx="3823232" cy="3393236"/>
          </a:xfrm>
          <a:prstGeom prst="rect">
            <a:avLst/>
          </a:prstGeom>
          <a:noFill/>
          <a:ln>
            <a:noFill/>
          </a:ln>
        </p:spPr>
        <p:txBody>
          <a:bodyPr spcFirstLastPara="1" wrap="square" lIns="68575" tIns="34275" rIns="68575" bIns="34275" anchor="t" anchorCtr="0">
            <a:noAutofit/>
          </a:bodyPr>
          <a:lstStyle/>
          <a:p>
            <a:pPr fontAlgn="auto">
              <a:spcBef>
                <a:spcPts val="0"/>
              </a:spcBef>
              <a:spcAft>
                <a:spcPts val="0"/>
              </a:spcAft>
              <a:buClr>
                <a:srgbClr val="000000"/>
              </a:buClr>
              <a:buSzPts val="1400"/>
            </a:pPr>
            <a:r>
              <a:rPr lang="en" sz="1400" i="1" kern="0">
                <a:solidFill>
                  <a:srgbClr val="000000"/>
                </a:solidFill>
                <a:latin typeface="Calibri"/>
                <a:ea typeface="Calibri"/>
                <a:cs typeface="Calibri"/>
                <a:sym typeface="Calibri"/>
              </a:rPr>
              <a:t>Focus on chronic pain patients</a:t>
            </a:r>
            <a:endParaRPr sz="1100" kern="0">
              <a:solidFill>
                <a:srgbClr val="000000"/>
              </a:solidFill>
              <a:latin typeface="Arial"/>
              <a:ea typeface="Arial"/>
              <a:cs typeface="Arial"/>
              <a:sym typeface="Arial"/>
            </a:endParaRPr>
          </a:p>
          <a:p>
            <a:pPr fontAlgn="auto">
              <a:spcBef>
                <a:spcPts val="0"/>
              </a:spcBef>
              <a:spcAft>
                <a:spcPts val="0"/>
              </a:spcAft>
              <a:buClr>
                <a:srgbClr val="000000"/>
              </a:buClr>
              <a:buSzPts val="1400"/>
            </a:pPr>
            <a:endParaRPr sz="1400" i="1" kern="0">
              <a:solidFill>
                <a:srgbClr val="000000"/>
              </a:solidFill>
              <a:latin typeface="Calibri"/>
              <a:ea typeface="Calibri"/>
              <a:cs typeface="Calibri"/>
              <a:sym typeface="Calibri"/>
            </a:endParaRPr>
          </a:p>
          <a:p>
            <a:pPr marL="254000" indent="-254000" fontAlgn="auto">
              <a:spcBef>
                <a:spcPts val="0"/>
              </a:spcBef>
              <a:spcAft>
                <a:spcPts val="0"/>
              </a:spcAft>
              <a:buClr>
                <a:srgbClr val="000000"/>
              </a:buClr>
              <a:buSzPts val="1400"/>
              <a:buFont typeface="Calibri"/>
              <a:buAutoNum type="arabicPeriod"/>
            </a:pPr>
            <a:r>
              <a:rPr lang="en" sz="1400" b="1" kern="0">
                <a:solidFill>
                  <a:srgbClr val="000000"/>
                </a:solidFill>
                <a:latin typeface="Calibri"/>
                <a:ea typeface="Calibri"/>
                <a:cs typeface="Calibri"/>
                <a:sym typeface="Calibri"/>
              </a:rPr>
              <a:t>Opioids are not first-line therapy</a:t>
            </a:r>
            <a:endParaRPr sz="1100" kern="0">
              <a:solidFill>
                <a:srgbClr val="000000"/>
              </a:solidFill>
              <a:latin typeface="Arial"/>
              <a:ea typeface="Arial"/>
              <a:cs typeface="Arial"/>
              <a:sym typeface="Arial"/>
            </a:endParaRPr>
          </a:p>
          <a:p>
            <a:pPr marL="254000" indent="-254000" fontAlgn="auto">
              <a:spcBef>
                <a:spcPts val="0"/>
              </a:spcBef>
              <a:spcAft>
                <a:spcPts val="0"/>
              </a:spcAft>
              <a:buClr>
                <a:srgbClr val="7F7F7F"/>
              </a:buClr>
              <a:buSzPts val="1400"/>
              <a:buFont typeface="Calibri"/>
              <a:buAutoNum type="arabicPeriod"/>
            </a:pPr>
            <a:r>
              <a:rPr lang="en" sz="1400" kern="0">
                <a:solidFill>
                  <a:srgbClr val="7F7F7F"/>
                </a:solidFill>
                <a:latin typeface="Calibri"/>
                <a:ea typeface="Calibri"/>
                <a:cs typeface="Calibri"/>
                <a:sym typeface="Calibri"/>
              </a:rPr>
              <a:t>Establish goals for pain and function</a:t>
            </a:r>
            <a:endParaRPr sz="1100" kern="0">
              <a:solidFill>
                <a:srgbClr val="000000"/>
              </a:solidFill>
              <a:latin typeface="Arial"/>
              <a:ea typeface="Arial"/>
              <a:cs typeface="Arial"/>
              <a:sym typeface="Arial"/>
            </a:endParaRPr>
          </a:p>
          <a:p>
            <a:pPr marL="254000" indent="-254000" fontAlgn="auto">
              <a:spcBef>
                <a:spcPts val="0"/>
              </a:spcBef>
              <a:spcAft>
                <a:spcPts val="0"/>
              </a:spcAft>
              <a:buClr>
                <a:srgbClr val="000000"/>
              </a:buClr>
              <a:buSzPts val="1400"/>
              <a:buFont typeface="Calibri"/>
              <a:buAutoNum type="arabicPeriod"/>
            </a:pPr>
            <a:r>
              <a:rPr lang="en" sz="1400" b="1" kern="0">
                <a:solidFill>
                  <a:srgbClr val="000000"/>
                </a:solidFill>
                <a:latin typeface="Calibri"/>
                <a:ea typeface="Calibri"/>
                <a:cs typeface="Calibri"/>
                <a:sym typeface="Calibri"/>
              </a:rPr>
              <a:t>Discuss risks and benefits</a:t>
            </a:r>
            <a:endParaRPr sz="1100" kern="0">
              <a:solidFill>
                <a:srgbClr val="000000"/>
              </a:solidFill>
              <a:latin typeface="Arial"/>
              <a:ea typeface="Arial"/>
              <a:cs typeface="Arial"/>
              <a:sym typeface="Arial"/>
            </a:endParaRPr>
          </a:p>
          <a:p>
            <a:pPr marL="254000" indent="-254000" fontAlgn="auto">
              <a:spcBef>
                <a:spcPts val="0"/>
              </a:spcBef>
              <a:spcAft>
                <a:spcPts val="0"/>
              </a:spcAft>
              <a:buClr>
                <a:srgbClr val="7F7F7F"/>
              </a:buClr>
              <a:buSzPts val="1400"/>
              <a:buFont typeface="Calibri"/>
              <a:buAutoNum type="arabicPeriod"/>
            </a:pPr>
            <a:r>
              <a:rPr lang="en" sz="1400" kern="0">
                <a:solidFill>
                  <a:srgbClr val="7F7F7F"/>
                </a:solidFill>
                <a:latin typeface="Calibri"/>
                <a:ea typeface="Calibri"/>
                <a:cs typeface="Calibri"/>
                <a:sym typeface="Calibri"/>
              </a:rPr>
              <a:t>Use immediate-release opioids when starting</a:t>
            </a:r>
            <a:endParaRPr sz="1100" kern="0">
              <a:solidFill>
                <a:srgbClr val="000000"/>
              </a:solidFill>
              <a:latin typeface="Arial"/>
              <a:ea typeface="Arial"/>
              <a:cs typeface="Arial"/>
              <a:sym typeface="Arial"/>
            </a:endParaRPr>
          </a:p>
          <a:p>
            <a:pPr marL="254000" indent="-254000" fontAlgn="auto">
              <a:spcBef>
                <a:spcPts val="0"/>
              </a:spcBef>
              <a:spcAft>
                <a:spcPts val="0"/>
              </a:spcAft>
              <a:buClr>
                <a:srgbClr val="000000"/>
              </a:buClr>
              <a:buSzPts val="1400"/>
              <a:buFont typeface="Calibri"/>
              <a:buAutoNum type="arabicPeriod"/>
            </a:pPr>
            <a:r>
              <a:rPr lang="en" sz="1400" b="1" kern="0">
                <a:solidFill>
                  <a:srgbClr val="000000"/>
                </a:solidFill>
                <a:latin typeface="Calibri"/>
                <a:ea typeface="Calibri"/>
                <a:cs typeface="Calibri"/>
                <a:sym typeface="Calibri"/>
              </a:rPr>
              <a:t>Use the lowest effective dose</a:t>
            </a:r>
            <a:endParaRPr sz="1100" kern="0">
              <a:solidFill>
                <a:srgbClr val="000000"/>
              </a:solidFill>
              <a:latin typeface="Arial"/>
              <a:ea typeface="Arial"/>
              <a:cs typeface="Arial"/>
              <a:sym typeface="Arial"/>
            </a:endParaRPr>
          </a:p>
          <a:p>
            <a:pPr marL="254000" indent="-254000" fontAlgn="auto">
              <a:spcBef>
                <a:spcPts val="0"/>
              </a:spcBef>
              <a:spcAft>
                <a:spcPts val="0"/>
              </a:spcAft>
              <a:buClr>
                <a:srgbClr val="7F7F7F"/>
              </a:buClr>
              <a:buSzPts val="1400"/>
              <a:buFont typeface="Calibri"/>
              <a:buAutoNum type="arabicPeriod"/>
            </a:pPr>
            <a:r>
              <a:rPr lang="en" sz="1400" kern="0">
                <a:solidFill>
                  <a:srgbClr val="7F7F7F"/>
                </a:solidFill>
                <a:latin typeface="Calibri"/>
                <a:ea typeface="Calibri"/>
                <a:cs typeface="Calibri"/>
                <a:sym typeface="Calibri"/>
              </a:rPr>
              <a:t>Prescribe short durations for acute pain</a:t>
            </a:r>
            <a:endParaRPr sz="1100" kern="0">
              <a:solidFill>
                <a:srgbClr val="000000"/>
              </a:solidFill>
              <a:latin typeface="Arial"/>
              <a:ea typeface="Arial"/>
              <a:cs typeface="Arial"/>
              <a:sym typeface="Arial"/>
            </a:endParaRPr>
          </a:p>
          <a:p>
            <a:pPr marL="254000" indent="-254000" fontAlgn="auto">
              <a:spcBef>
                <a:spcPts val="0"/>
              </a:spcBef>
              <a:spcAft>
                <a:spcPts val="0"/>
              </a:spcAft>
              <a:buClr>
                <a:srgbClr val="7F7F7F"/>
              </a:buClr>
              <a:buSzPts val="1400"/>
              <a:buFont typeface="Calibri"/>
              <a:buAutoNum type="arabicPeriod"/>
            </a:pPr>
            <a:r>
              <a:rPr lang="en" sz="1400" kern="0">
                <a:solidFill>
                  <a:srgbClr val="7F7F7F"/>
                </a:solidFill>
                <a:latin typeface="Calibri"/>
                <a:ea typeface="Calibri"/>
                <a:cs typeface="Calibri"/>
                <a:sym typeface="Calibri"/>
              </a:rPr>
              <a:t>Evaluate benefits and harms frequently</a:t>
            </a:r>
            <a:endParaRPr sz="1100" kern="0">
              <a:solidFill>
                <a:srgbClr val="000000"/>
              </a:solidFill>
              <a:latin typeface="Arial"/>
              <a:ea typeface="Arial"/>
              <a:cs typeface="Arial"/>
              <a:sym typeface="Arial"/>
            </a:endParaRPr>
          </a:p>
          <a:p>
            <a:pPr marL="254000" indent="-254000" fontAlgn="auto">
              <a:spcBef>
                <a:spcPts val="0"/>
              </a:spcBef>
              <a:spcAft>
                <a:spcPts val="0"/>
              </a:spcAft>
              <a:buClr>
                <a:srgbClr val="000000"/>
              </a:buClr>
              <a:buSzPts val="1400"/>
              <a:buFont typeface="Calibri"/>
              <a:buAutoNum type="arabicPeriod"/>
            </a:pPr>
            <a:r>
              <a:rPr lang="en" sz="1400" b="1" kern="0">
                <a:solidFill>
                  <a:srgbClr val="000000"/>
                </a:solidFill>
                <a:latin typeface="Calibri"/>
                <a:ea typeface="Calibri"/>
                <a:cs typeface="Calibri"/>
                <a:sym typeface="Calibri"/>
              </a:rPr>
              <a:t>Use strategies to mitigate risk</a:t>
            </a:r>
            <a:endParaRPr sz="1100" kern="0">
              <a:solidFill>
                <a:srgbClr val="000000"/>
              </a:solidFill>
              <a:latin typeface="Arial"/>
              <a:ea typeface="Arial"/>
              <a:cs typeface="Arial"/>
              <a:sym typeface="Arial"/>
            </a:endParaRPr>
          </a:p>
          <a:p>
            <a:pPr marL="254000" indent="-254000" fontAlgn="auto">
              <a:spcBef>
                <a:spcPts val="0"/>
              </a:spcBef>
              <a:spcAft>
                <a:spcPts val="0"/>
              </a:spcAft>
              <a:buClr>
                <a:srgbClr val="000000"/>
              </a:buClr>
              <a:buSzPts val="1400"/>
              <a:buFont typeface="Calibri"/>
              <a:buAutoNum type="arabicPeriod"/>
            </a:pPr>
            <a:r>
              <a:rPr lang="en" sz="1400" i="1" kern="0">
                <a:solidFill>
                  <a:srgbClr val="000000"/>
                </a:solidFill>
                <a:latin typeface="Calibri"/>
                <a:ea typeface="Calibri"/>
                <a:cs typeface="Calibri"/>
                <a:sym typeface="Calibri"/>
              </a:rPr>
              <a:t>Review PDMP data</a:t>
            </a:r>
            <a:endParaRPr sz="1100" kern="0">
              <a:solidFill>
                <a:srgbClr val="000000"/>
              </a:solidFill>
              <a:latin typeface="Arial"/>
              <a:ea typeface="Arial"/>
              <a:cs typeface="Arial"/>
              <a:sym typeface="Arial"/>
            </a:endParaRPr>
          </a:p>
          <a:p>
            <a:pPr marL="254000" indent="-254000" fontAlgn="auto">
              <a:spcBef>
                <a:spcPts val="0"/>
              </a:spcBef>
              <a:spcAft>
                <a:spcPts val="0"/>
              </a:spcAft>
              <a:buClr>
                <a:srgbClr val="000000"/>
              </a:buClr>
              <a:buSzPts val="1400"/>
              <a:buFont typeface="Calibri"/>
              <a:buAutoNum type="arabicPeriod"/>
            </a:pPr>
            <a:r>
              <a:rPr lang="en" sz="1400" b="1" kern="0">
                <a:solidFill>
                  <a:srgbClr val="000000"/>
                </a:solidFill>
                <a:latin typeface="Calibri"/>
                <a:ea typeface="Calibri"/>
                <a:cs typeface="Calibri"/>
                <a:sym typeface="Calibri"/>
              </a:rPr>
              <a:t>Use urine drug testing</a:t>
            </a:r>
            <a:endParaRPr sz="1100" kern="0">
              <a:solidFill>
                <a:srgbClr val="000000"/>
              </a:solidFill>
              <a:latin typeface="Arial"/>
              <a:ea typeface="Arial"/>
              <a:cs typeface="Arial"/>
              <a:sym typeface="Arial"/>
            </a:endParaRPr>
          </a:p>
          <a:p>
            <a:pPr marL="254000" indent="-254000" fontAlgn="auto">
              <a:spcBef>
                <a:spcPts val="0"/>
              </a:spcBef>
              <a:spcAft>
                <a:spcPts val="0"/>
              </a:spcAft>
              <a:buClr>
                <a:srgbClr val="000000"/>
              </a:buClr>
              <a:buSzPts val="1400"/>
              <a:buFont typeface="Calibri"/>
              <a:buAutoNum type="arabicPeriod"/>
            </a:pPr>
            <a:r>
              <a:rPr lang="en" sz="1400" b="1" kern="0">
                <a:solidFill>
                  <a:srgbClr val="000000"/>
                </a:solidFill>
                <a:latin typeface="Calibri"/>
                <a:ea typeface="Calibri"/>
                <a:cs typeface="Calibri"/>
                <a:sym typeface="Calibri"/>
              </a:rPr>
              <a:t>Avoid concurrent opioid and benzodiazepine prescribing</a:t>
            </a:r>
            <a:endParaRPr sz="1100" kern="0">
              <a:solidFill>
                <a:srgbClr val="000000"/>
              </a:solidFill>
              <a:latin typeface="Arial"/>
              <a:ea typeface="Arial"/>
              <a:cs typeface="Arial"/>
              <a:sym typeface="Arial"/>
            </a:endParaRPr>
          </a:p>
          <a:p>
            <a:pPr marL="254000" indent="-254000" fontAlgn="auto">
              <a:spcBef>
                <a:spcPts val="0"/>
              </a:spcBef>
              <a:spcAft>
                <a:spcPts val="0"/>
              </a:spcAft>
              <a:buClr>
                <a:srgbClr val="7F7F7F"/>
              </a:buClr>
              <a:buSzPts val="1400"/>
              <a:buFont typeface="Calibri"/>
              <a:buAutoNum type="arabicPeriod"/>
            </a:pPr>
            <a:r>
              <a:rPr lang="en" sz="1400" kern="0">
                <a:solidFill>
                  <a:srgbClr val="7F7F7F"/>
                </a:solidFill>
                <a:latin typeface="Calibri"/>
                <a:ea typeface="Calibri"/>
                <a:cs typeface="Calibri"/>
                <a:sym typeface="Calibri"/>
              </a:rPr>
              <a:t>Offer treatment for opioid use disorder</a:t>
            </a:r>
            <a:br>
              <a:rPr lang="en" sz="1400" kern="0">
                <a:solidFill>
                  <a:srgbClr val="7F7F7F"/>
                </a:solidFill>
                <a:latin typeface="Calibri"/>
                <a:ea typeface="Calibri"/>
                <a:cs typeface="Calibri"/>
                <a:sym typeface="Calibri"/>
              </a:rPr>
            </a:br>
            <a:endParaRPr sz="1400" kern="0">
              <a:solidFill>
                <a:srgbClr val="7F7F7F"/>
              </a:solidFill>
              <a:latin typeface="Calibri"/>
              <a:ea typeface="Calibri"/>
              <a:cs typeface="Calibri"/>
              <a:sym typeface="Calibri"/>
            </a:endParaRPr>
          </a:p>
        </p:txBody>
      </p:sp>
      <p:sp>
        <p:nvSpPr>
          <p:cNvPr id="262" name="Google Shape;262;p43"/>
          <p:cNvSpPr txBox="1"/>
          <p:nvPr/>
        </p:nvSpPr>
        <p:spPr>
          <a:xfrm>
            <a:off x="4744475" y="2327412"/>
            <a:ext cx="3979282" cy="3323987"/>
          </a:xfrm>
          <a:prstGeom prst="rect">
            <a:avLst/>
          </a:prstGeom>
          <a:noFill/>
          <a:ln>
            <a:noFill/>
          </a:ln>
        </p:spPr>
        <p:txBody>
          <a:bodyPr spcFirstLastPara="1" wrap="square" lIns="68575" tIns="34275" rIns="68575" bIns="34275" anchor="t" anchorCtr="0">
            <a:noAutofit/>
          </a:bodyPr>
          <a:lstStyle/>
          <a:p>
            <a:pPr fontAlgn="auto">
              <a:spcBef>
                <a:spcPts val="0"/>
              </a:spcBef>
              <a:spcAft>
                <a:spcPts val="0"/>
              </a:spcAft>
              <a:buClr>
                <a:srgbClr val="000000"/>
              </a:buClr>
              <a:buSzPts val="1400"/>
            </a:pPr>
            <a:r>
              <a:rPr lang="en" sz="1400" i="1" kern="0">
                <a:solidFill>
                  <a:srgbClr val="000000"/>
                </a:solidFill>
                <a:latin typeface="Calibri"/>
                <a:ea typeface="Calibri"/>
                <a:cs typeface="Calibri"/>
                <a:sym typeface="Calibri"/>
              </a:rPr>
              <a:t>More nuanced with complexities and slight variations –</a:t>
            </a:r>
            <a:endParaRPr sz="1400" kern="0">
              <a:solidFill>
                <a:srgbClr val="000000"/>
              </a:solidFill>
              <a:latin typeface="Calibri"/>
              <a:ea typeface="Calibri"/>
              <a:cs typeface="Calibri"/>
              <a:sym typeface="Calibri"/>
            </a:endParaRPr>
          </a:p>
          <a:p>
            <a:pPr marL="215900" indent="-215900" fontAlgn="auto">
              <a:spcBef>
                <a:spcPts val="500"/>
              </a:spcBef>
              <a:spcAft>
                <a:spcPts val="0"/>
              </a:spcAft>
              <a:buClr>
                <a:srgbClr val="000000"/>
              </a:buClr>
              <a:buSzPts val="1400"/>
              <a:buFont typeface="Arial"/>
              <a:buChar char="•"/>
            </a:pPr>
            <a:r>
              <a:rPr lang="en" sz="1400" kern="0">
                <a:solidFill>
                  <a:srgbClr val="000000"/>
                </a:solidFill>
                <a:latin typeface="Calibri"/>
                <a:ea typeface="Calibri"/>
                <a:cs typeface="Calibri"/>
                <a:sym typeface="Calibri"/>
              </a:rPr>
              <a:t>Focus on </a:t>
            </a:r>
            <a:r>
              <a:rPr lang="en" sz="1400" u="sng" kern="0">
                <a:solidFill>
                  <a:srgbClr val="000000"/>
                </a:solidFill>
                <a:latin typeface="Calibri"/>
                <a:ea typeface="Calibri"/>
                <a:cs typeface="Calibri"/>
                <a:sym typeface="Calibri"/>
              </a:rPr>
              <a:t>phases of pain</a:t>
            </a:r>
            <a:r>
              <a:rPr lang="en" sz="1400" kern="0">
                <a:solidFill>
                  <a:srgbClr val="000000"/>
                </a:solidFill>
                <a:latin typeface="Calibri"/>
                <a:ea typeface="Calibri"/>
                <a:cs typeface="Calibri"/>
                <a:sym typeface="Calibri"/>
              </a:rPr>
              <a:t>, not just chronic</a:t>
            </a:r>
            <a:endParaRPr sz="1100" kern="0">
              <a:solidFill>
                <a:srgbClr val="000000"/>
              </a:solidFill>
              <a:latin typeface="Arial"/>
              <a:ea typeface="Arial"/>
              <a:cs typeface="Arial"/>
              <a:sym typeface="Arial"/>
            </a:endParaRPr>
          </a:p>
          <a:p>
            <a:pPr marL="215900" indent="-215900" fontAlgn="auto">
              <a:spcBef>
                <a:spcPts val="500"/>
              </a:spcBef>
              <a:spcAft>
                <a:spcPts val="0"/>
              </a:spcAft>
              <a:buClr>
                <a:srgbClr val="000000"/>
              </a:buClr>
              <a:buSzPts val="1400"/>
              <a:buFont typeface="Arial"/>
              <a:buChar char="•"/>
            </a:pPr>
            <a:r>
              <a:rPr lang="en" sz="1400" kern="0">
                <a:solidFill>
                  <a:srgbClr val="000000"/>
                </a:solidFill>
                <a:latin typeface="Calibri"/>
                <a:ea typeface="Calibri"/>
                <a:cs typeface="Calibri"/>
                <a:sym typeface="Calibri"/>
              </a:rPr>
              <a:t>Focus on ambulatory care is the same, but with a slightly </a:t>
            </a:r>
            <a:r>
              <a:rPr lang="en" sz="1400" u="sng" kern="0">
                <a:solidFill>
                  <a:srgbClr val="000000"/>
                </a:solidFill>
                <a:latin typeface="Calibri"/>
                <a:ea typeface="Calibri"/>
                <a:cs typeface="Calibri"/>
                <a:sym typeface="Calibri"/>
              </a:rPr>
              <a:t>different patient exclusion criteria</a:t>
            </a:r>
            <a:endParaRPr sz="1100" kern="0">
              <a:solidFill>
                <a:srgbClr val="000000"/>
              </a:solidFill>
              <a:latin typeface="Arial"/>
              <a:ea typeface="Arial"/>
              <a:cs typeface="Arial"/>
              <a:sym typeface="Arial"/>
            </a:endParaRPr>
          </a:p>
          <a:p>
            <a:pPr marL="215900" indent="-215900" fontAlgn="auto">
              <a:spcBef>
                <a:spcPts val="500"/>
              </a:spcBef>
              <a:spcAft>
                <a:spcPts val="0"/>
              </a:spcAft>
              <a:buClr>
                <a:srgbClr val="000000"/>
              </a:buClr>
              <a:buSzPts val="1400"/>
              <a:buFont typeface="Arial"/>
              <a:buChar char="•"/>
            </a:pPr>
            <a:r>
              <a:rPr lang="en" sz="1400" u="sng" kern="0">
                <a:solidFill>
                  <a:srgbClr val="000000"/>
                </a:solidFill>
                <a:latin typeface="Calibri"/>
                <a:ea typeface="Calibri"/>
                <a:cs typeface="Calibri"/>
                <a:sym typeface="Calibri"/>
              </a:rPr>
              <a:t>Co-prescribing rules</a:t>
            </a:r>
            <a:r>
              <a:rPr lang="en" sz="1400" kern="0">
                <a:solidFill>
                  <a:srgbClr val="000000"/>
                </a:solidFill>
                <a:latin typeface="Calibri"/>
                <a:ea typeface="Calibri"/>
                <a:cs typeface="Calibri"/>
                <a:sym typeface="Calibri"/>
              </a:rPr>
              <a:t> in WA include more than just benzodiazepines – also barbiturates, Soma, and other sedative-hypnotics (CDC #11)</a:t>
            </a:r>
            <a:endParaRPr sz="1100" kern="0">
              <a:solidFill>
                <a:srgbClr val="000000"/>
              </a:solidFill>
              <a:latin typeface="Arial"/>
              <a:ea typeface="Arial"/>
              <a:cs typeface="Arial"/>
              <a:sym typeface="Arial"/>
            </a:endParaRPr>
          </a:p>
          <a:p>
            <a:pPr marL="215900" indent="-215900" fontAlgn="auto">
              <a:spcBef>
                <a:spcPts val="500"/>
              </a:spcBef>
              <a:spcAft>
                <a:spcPts val="0"/>
              </a:spcAft>
              <a:buClr>
                <a:srgbClr val="000000"/>
              </a:buClr>
              <a:buSzPts val="1400"/>
              <a:buFont typeface="Arial"/>
              <a:buChar char="•"/>
            </a:pPr>
            <a:r>
              <a:rPr lang="en" sz="1400" kern="0">
                <a:solidFill>
                  <a:srgbClr val="000000"/>
                </a:solidFill>
                <a:latin typeface="Calibri"/>
                <a:ea typeface="Calibri"/>
                <a:cs typeface="Calibri"/>
                <a:sym typeface="Calibri"/>
              </a:rPr>
              <a:t>PMP Access requires more </a:t>
            </a:r>
            <a:r>
              <a:rPr lang="en" sz="1400" u="sng" kern="0">
                <a:solidFill>
                  <a:srgbClr val="000000"/>
                </a:solidFill>
                <a:latin typeface="Calibri"/>
                <a:ea typeface="Calibri"/>
                <a:cs typeface="Calibri"/>
                <a:sym typeface="Calibri"/>
              </a:rPr>
              <a:t>specific steps and documentation</a:t>
            </a:r>
            <a:r>
              <a:rPr lang="en" sz="1400" b="1" kern="0">
                <a:solidFill>
                  <a:srgbClr val="000000"/>
                </a:solidFill>
                <a:latin typeface="Calibri"/>
                <a:ea typeface="Calibri"/>
                <a:cs typeface="Calibri"/>
                <a:sym typeface="Calibri"/>
              </a:rPr>
              <a:t> </a:t>
            </a:r>
            <a:r>
              <a:rPr lang="en" sz="1400" kern="0">
                <a:solidFill>
                  <a:srgbClr val="000000"/>
                </a:solidFill>
                <a:latin typeface="Calibri"/>
                <a:ea typeface="Calibri"/>
                <a:cs typeface="Calibri"/>
                <a:sym typeface="Calibri"/>
              </a:rPr>
              <a:t>in WA (CDC #9)</a:t>
            </a:r>
            <a:endParaRPr sz="1100" kern="0">
              <a:solidFill>
                <a:srgbClr val="000000"/>
              </a:solidFill>
              <a:latin typeface="Arial"/>
              <a:ea typeface="Arial"/>
              <a:cs typeface="Arial"/>
              <a:sym typeface="Arial"/>
            </a:endParaRPr>
          </a:p>
          <a:p>
            <a:pPr marL="215900" indent="-215900" fontAlgn="auto">
              <a:spcBef>
                <a:spcPts val="500"/>
              </a:spcBef>
              <a:spcAft>
                <a:spcPts val="0"/>
              </a:spcAft>
              <a:buClr>
                <a:srgbClr val="000000"/>
              </a:buClr>
              <a:buSzPts val="1400"/>
              <a:buFont typeface="Arial"/>
              <a:buChar char="•"/>
            </a:pPr>
            <a:r>
              <a:rPr lang="en" sz="1400" kern="0">
                <a:solidFill>
                  <a:srgbClr val="000000"/>
                </a:solidFill>
                <a:latin typeface="Calibri"/>
                <a:ea typeface="Calibri"/>
                <a:cs typeface="Calibri"/>
                <a:sym typeface="Calibri"/>
              </a:rPr>
              <a:t>For chronic pain patients, WA rules allow a </a:t>
            </a:r>
            <a:r>
              <a:rPr lang="en" sz="1400" u="sng" kern="0">
                <a:solidFill>
                  <a:srgbClr val="000000"/>
                </a:solidFill>
                <a:latin typeface="Calibri"/>
                <a:ea typeface="Calibri"/>
                <a:cs typeface="Calibri"/>
                <a:sym typeface="Calibri"/>
              </a:rPr>
              <a:t>higher MED than the CDC guidelines</a:t>
            </a:r>
            <a:r>
              <a:rPr lang="en" sz="1400" kern="0">
                <a:solidFill>
                  <a:srgbClr val="000000"/>
                </a:solidFill>
                <a:latin typeface="Calibri"/>
                <a:ea typeface="Calibri"/>
                <a:cs typeface="Calibri"/>
                <a:sym typeface="Calibri"/>
              </a:rPr>
              <a:t> (120 vs. 90)</a:t>
            </a:r>
            <a:endParaRPr sz="1100" kern="0">
              <a:solidFill>
                <a:srgbClr val="000000"/>
              </a:solidFill>
              <a:latin typeface="Arial"/>
              <a:ea typeface="Arial"/>
              <a:cs typeface="Arial"/>
              <a:sym typeface="Arial"/>
            </a:endParaRPr>
          </a:p>
          <a:p>
            <a:pPr marL="215900" indent="-215900" fontAlgn="auto">
              <a:spcBef>
                <a:spcPts val="500"/>
              </a:spcBef>
              <a:spcAft>
                <a:spcPts val="0"/>
              </a:spcAft>
              <a:buClr>
                <a:srgbClr val="000000"/>
              </a:buClr>
              <a:buSzPts val="1400"/>
              <a:buFont typeface="Arial"/>
              <a:buChar char="•"/>
            </a:pPr>
            <a:r>
              <a:rPr lang="en" sz="1400" kern="0">
                <a:solidFill>
                  <a:srgbClr val="000000"/>
                </a:solidFill>
                <a:latin typeface="Calibri"/>
                <a:ea typeface="Calibri"/>
                <a:cs typeface="Calibri"/>
                <a:sym typeface="Calibri"/>
              </a:rPr>
              <a:t>WA requires </a:t>
            </a:r>
            <a:r>
              <a:rPr lang="en" sz="1400" u="sng" kern="0">
                <a:solidFill>
                  <a:srgbClr val="000000"/>
                </a:solidFill>
                <a:latin typeface="Calibri"/>
                <a:ea typeface="Calibri"/>
                <a:cs typeface="Calibri"/>
                <a:sym typeface="Calibri"/>
              </a:rPr>
              <a:t>screening for prior overdoses</a:t>
            </a:r>
            <a:r>
              <a:rPr lang="en" sz="1400" kern="0">
                <a:solidFill>
                  <a:srgbClr val="000000"/>
                </a:solidFill>
                <a:latin typeface="Calibri"/>
                <a:ea typeface="Calibri"/>
                <a:cs typeface="Calibri"/>
                <a:sym typeface="Calibri"/>
              </a:rPr>
              <a:t>, which comes from the EHR data</a:t>
            </a:r>
            <a:br>
              <a:rPr lang="en" sz="1400" kern="0">
                <a:solidFill>
                  <a:srgbClr val="000000"/>
                </a:solidFill>
                <a:latin typeface="Calibri"/>
                <a:ea typeface="Calibri"/>
                <a:cs typeface="Calibri"/>
                <a:sym typeface="Calibri"/>
              </a:rPr>
            </a:br>
            <a:endParaRPr sz="14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52864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p:nvPr/>
        </p:nvSpPr>
        <p:spPr>
          <a:xfrm flipH="1">
            <a:off x="3773954" y="972964"/>
            <a:ext cx="5370046" cy="550718"/>
          </a:xfrm>
          <a:prstGeom prst="homePlate">
            <a:avLst>
              <a:gd name="adj" fmla="val 50000"/>
            </a:avLst>
          </a:prstGeom>
          <a:solidFill>
            <a:srgbClr val="A69AC0"/>
          </a:solidFill>
          <a:ln>
            <a:noFill/>
          </a:ln>
        </p:spPr>
        <p:txBody>
          <a:bodyPr spcFirstLastPara="1" wrap="square" lIns="68575" tIns="34275" rIns="68575" bIns="34275" anchor="ctr" anchorCtr="0">
            <a:noAutofit/>
          </a:bodyPr>
          <a:lstStyle/>
          <a:p>
            <a:pPr algn="r" fontAlgn="auto">
              <a:spcBef>
                <a:spcPts val="0"/>
              </a:spcBef>
              <a:spcAft>
                <a:spcPts val="0"/>
              </a:spcAft>
              <a:buClr>
                <a:srgbClr val="000000"/>
              </a:buClr>
              <a:buSzPts val="800"/>
            </a:pPr>
            <a:endParaRPr sz="800" b="1" kern="0">
              <a:solidFill>
                <a:srgbClr val="000000"/>
              </a:solidFill>
              <a:latin typeface="Calibri"/>
              <a:ea typeface="Calibri"/>
              <a:cs typeface="Calibri"/>
              <a:sym typeface="Calibri"/>
            </a:endParaRPr>
          </a:p>
        </p:txBody>
      </p:sp>
      <p:sp>
        <p:nvSpPr>
          <p:cNvPr id="269" name="Google Shape;269;p44"/>
          <p:cNvSpPr txBox="1">
            <a:spLocks noGrp="1"/>
          </p:cNvSpPr>
          <p:nvPr>
            <p:ph type="body" idx="4294967295"/>
          </p:nvPr>
        </p:nvSpPr>
        <p:spPr>
          <a:xfrm>
            <a:off x="3047090" y="2586124"/>
            <a:ext cx="5342669" cy="2279152"/>
          </a:xfrm>
          <a:prstGeom prst="rect">
            <a:avLst/>
          </a:prstGeom>
          <a:noFill/>
          <a:ln>
            <a:noFill/>
          </a:ln>
        </p:spPr>
        <p:txBody>
          <a:bodyPr spcFirstLastPara="1" wrap="square" lIns="68575" tIns="34275" rIns="68575" bIns="34275" anchor="t" anchorCtr="0">
            <a:noAutofit/>
          </a:bodyPr>
          <a:lstStyle/>
          <a:p>
            <a:pPr marL="0" indent="0">
              <a:spcBef>
                <a:spcPts val="0"/>
              </a:spcBef>
              <a:buSzPts val="1800"/>
              <a:buNone/>
            </a:pPr>
            <a:r>
              <a:rPr lang="en" sz="1800" b="1"/>
              <a:t>Test Jackson, M, 51</a:t>
            </a:r>
            <a:endParaRPr sz="1100"/>
          </a:p>
          <a:p>
            <a:pPr marL="0" indent="0">
              <a:buSzPts val="1800"/>
              <a:buNone/>
            </a:pPr>
            <a:r>
              <a:rPr lang="en" sz="1800"/>
              <a:t>Mr. Jackson is a general contractor who has serious chronic back pain from a work-related injury years ago.  He also experiences intense anxiety at times.  His primary health goal is to keep his pain and anxiety under control so that he can continue to work.  He has tried physical therapy and other treatments, but continues to come to the clinic for pain control.  </a:t>
            </a:r>
            <a:endParaRPr sz="1800"/>
          </a:p>
        </p:txBody>
      </p:sp>
      <p:sp>
        <p:nvSpPr>
          <p:cNvPr id="270" name="Google Shape;270;p44"/>
          <p:cNvSpPr/>
          <p:nvPr/>
        </p:nvSpPr>
        <p:spPr>
          <a:xfrm>
            <a:off x="960942" y="1841985"/>
            <a:ext cx="7379539" cy="346249"/>
          </a:xfrm>
          <a:prstGeom prst="rect">
            <a:avLst/>
          </a:prstGeom>
          <a:noFill/>
          <a:ln>
            <a:noFill/>
          </a:ln>
        </p:spPr>
        <p:txBody>
          <a:bodyPr spcFirstLastPara="1" wrap="square" lIns="68575" tIns="34275" rIns="68575" bIns="34275" anchor="t" anchorCtr="0">
            <a:noAutofit/>
          </a:bodyPr>
          <a:lstStyle/>
          <a:p>
            <a:pPr fontAlgn="auto">
              <a:spcBef>
                <a:spcPts val="0"/>
              </a:spcBef>
              <a:spcAft>
                <a:spcPts val="0"/>
              </a:spcAft>
              <a:buClr>
                <a:srgbClr val="000000"/>
              </a:buClr>
              <a:buSzPts val="1800"/>
            </a:pPr>
            <a:r>
              <a:rPr lang="en" b="1" kern="0">
                <a:solidFill>
                  <a:srgbClr val="C99801"/>
                </a:solidFill>
                <a:latin typeface="Calibri"/>
                <a:ea typeface="Calibri"/>
                <a:cs typeface="Calibri"/>
                <a:sym typeface="Calibri"/>
              </a:rPr>
              <a:t>Imagine you are with a patient, medical record is open in your EHR…</a:t>
            </a:r>
            <a:endParaRPr kern="0">
              <a:solidFill>
                <a:srgbClr val="000000"/>
              </a:solidFill>
              <a:latin typeface="Calibri"/>
              <a:ea typeface="Calibri"/>
              <a:cs typeface="Calibri"/>
              <a:sym typeface="Calibri"/>
            </a:endParaRPr>
          </a:p>
        </p:txBody>
      </p:sp>
      <p:sp>
        <p:nvSpPr>
          <p:cNvPr id="271" name="Google Shape;271;p44"/>
          <p:cNvSpPr txBox="1"/>
          <p:nvPr/>
        </p:nvSpPr>
        <p:spPr>
          <a:xfrm>
            <a:off x="4262637" y="1010107"/>
            <a:ext cx="4763641" cy="572625"/>
          </a:xfrm>
          <a:prstGeom prst="rect">
            <a:avLst/>
          </a:prstGeom>
          <a:noFill/>
          <a:ln>
            <a:noFill/>
          </a:ln>
        </p:spPr>
        <p:txBody>
          <a:bodyPr spcFirstLastPara="1" wrap="square" lIns="68575" tIns="68575" rIns="68575" bIns="68575" anchor="t" anchorCtr="0">
            <a:noAutofit/>
          </a:bodyPr>
          <a:lstStyle/>
          <a:p>
            <a:pPr algn="r" fontAlgn="auto">
              <a:lnSpc>
                <a:spcPct val="80000"/>
              </a:lnSpc>
              <a:spcBef>
                <a:spcPts val="0"/>
              </a:spcBef>
              <a:spcAft>
                <a:spcPts val="0"/>
              </a:spcAft>
              <a:buClr>
                <a:srgbClr val="FFFFFF"/>
              </a:buClr>
              <a:buSzPts val="3200"/>
            </a:pPr>
            <a:r>
              <a:rPr lang="en" sz="3200" b="1" kern="0">
                <a:solidFill>
                  <a:srgbClr val="33006F"/>
                </a:solidFill>
                <a:latin typeface="Calibri"/>
                <a:ea typeface="Calibri"/>
                <a:cs typeface="Calibri"/>
                <a:sym typeface="Calibri"/>
              </a:rPr>
              <a:t>QUEUING THINGS UP </a:t>
            </a:r>
            <a:endParaRPr sz="3200" b="1" kern="0">
              <a:solidFill>
                <a:srgbClr val="33006F"/>
              </a:solidFill>
              <a:latin typeface="Calibri"/>
              <a:ea typeface="Calibri"/>
              <a:cs typeface="Calibri"/>
              <a:sym typeface="Calibri"/>
            </a:endParaRPr>
          </a:p>
        </p:txBody>
      </p:sp>
      <p:sp>
        <p:nvSpPr>
          <p:cNvPr id="272" name="Google Shape;272;p44"/>
          <p:cNvSpPr/>
          <p:nvPr/>
        </p:nvSpPr>
        <p:spPr>
          <a:xfrm>
            <a:off x="375750" y="2374912"/>
            <a:ext cx="8400026" cy="2576602"/>
          </a:xfrm>
          <a:prstGeom prst="round2DiagRect">
            <a:avLst>
              <a:gd name="adj1" fmla="val 16667"/>
              <a:gd name="adj2" fmla="val 0"/>
            </a:avLst>
          </a:prstGeom>
          <a:noFill/>
          <a:ln w="38100" cap="flat" cmpd="sng">
            <a:solidFill>
              <a:srgbClr val="72648B"/>
            </a:solidFill>
            <a:prstDash val="dash"/>
            <a:miter lim="800000"/>
            <a:headEnd type="none" w="sm" len="sm"/>
            <a:tailEnd type="none" w="sm" len="sm"/>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kern="0">
              <a:solidFill>
                <a:srgbClr val="FFFFFF"/>
              </a:solidFill>
              <a:latin typeface="Calibri"/>
              <a:ea typeface="Calibri"/>
              <a:cs typeface="Calibri"/>
              <a:sym typeface="Calibri"/>
            </a:endParaRPr>
          </a:p>
        </p:txBody>
      </p:sp>
      <p:pic>
        <p:nvPicPr>
          <p:cNvPr id="273" name="Google Shape;273;p44" descr="Related image"/>
          <p:cNvPicPr preferRelativeResize="0"/>
          <p:nvPr/>
        </p:nvPicPr>
        <p:blipFill rotWithShape="1">
          <a:blip r:embed="rId3">
            <a:alphaModFix/>
          </a:blip>
          <a:srcRect/>
          <a:stretch/>
        </p:blipFill>
        <p:spPr>
          <a:xfrm>
            <a:off x="114620" y="1479094"/>
            <a:ext cx="846516" cy="846516"/>
          </a:xfrm>
          <a:prstGeom prst="rect">
            <a:avLst/>
          </a:prstGeom>
          <a:noFill/>
          <a:ln>
            <a:noFill/>
          </a:ln>
        </p:spPr>
      </p:pic>
      <p:pic>
        <p:nvPicPr>
          <p:cNvPr id="274" name="Google Shape;274;p44" descr="Person Outline Icon Png Person outline icon png person #1901 ..."/>
          <p:cNvPicPr preferRelativeResize="0"/>
          <p:nvPr/>
        </p:nvPicPr>
        <p:blipFill rotWithShape="1">
          <a:blip r:embed="rId4">
            <a:alphaModFix/>
          </a:blip>
          <a:srcRect/>
          <a:stretch/>
        </p:blipFill>
        <p:spPr>
          <a:xfrm>
            <a:off x="375751" y="2360275"/>
            <a:ext cx="2710823" cy="2556718"/>
          </a:xfrm>
          <a:prstGeom prst="rect">
            <a:avLst/>
          </a:prstGeom>
          <a:noFill/>
          <a:ln>
            <a:noFill/>
          </a:ln>
        </p:spPr>
      </p:pic>
      <p:sp>
        <p:nvSpPr>
          <p:cNvPr id="275" name="Google Shape;275;p44"/>
          <p:cNvSpPr/>
          <p:nvPr/>
        </p:nvSpPr>
        <p:spPr>
          <a:xfrm>
            <a:off x="435299" y="5095456"/>
            <a:ext cx="8566335" cy="623248"/>
          </a:xfrm>
          <a:prstGeom prst="rect">
            <a:avLst/>
          </a:prstGeom>
          <a:noFill/>
          <a:ln>
            <a:noFill/>
          </a:ln>
        </p:spPr>
        <p:txBody>
          <a:bodyPr spcFirstLastPara="1" wrap="square" lIns="68575" tIns="34275" rIns="68575" bIns="34275" anchor="t" anchorCtr="0">
            <a:noAutofit/>
          </a:bodyPr>
          <a:lstStyle/>
          <a:p>
            <a:pPr algn="r" fontAlgn="auto">
              <a:spcBef>
                <a:spcPts val="0"/>
              </a:spcBef>
              <a:spcAft>
                <a:spcPts val="0"/>
              </a:spcAft>
              <a:buClr>
                <a:srgbClr val="000000"/>
              </a:buClr>
              <a:buSzPts val="1800"/>
            </a:pPr>
            <a:r>
              <a:rPr lang="en" b="1" kern="0">
                <a:solidFill>
                  <a:srgbClr val="C99801"/>
                </a:solidFill>
                <a:latin typeface="Calibri"/>
                <a:ea typeface="Calibri"/>
                <a:cs typeface="Calibri"/>
                <a:sym typeface="Calibri"/>
              </a:rPr>
              <a:t>WA State rules require providers review PMP data for prescribing.  </a:t>
            </a:r>
            <a:endParaRPr b="1" kern="0">
              <a:solidFill>
                <a:srgbClr val="C99801"/>
              </a:solidFill>
              <a:latin typeface="Calibri"/>
              <a:ea typeface="Calibri"/>
              <a:cs typeface="Calibri"/>
              <a:sym typeface="Calibri"/>
            </a:endParaRPr>
          </a:p>
          <a:p>
            <a:pPr algn="r" fontAlgn="auto">
              <a:spcBef>
                <a:spcPts val="0"/>
              </a:spcBef>
              <a:spcAft>
                <a:spcPts val="0"/>
              </a:spcAft>
              <a:buClr>
                <a:srgbClr val="000000"/>
              </a:buClr>
              <a:buSzPts val="1800"/>
            </a:pPr>
            <a:r>
              <a:rPr lang="en" b="1" kern="0">
                <a:solidFill>
                  <a:srgbClr val="C99801"/>
                </a:solidFill>
                <a:latin typeface="Calibri"/>
                <a:ea typeface="Calibri"/>
                <a:cs typeface="Calibri"/>
                <a:sym typeface="Calibri"/>
              </a:rPr>
              <a:t>Feedback encouraged throughout the demo…</a:t>
            </a: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93638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94A549-58B6-417F-A0A8-3B84DBC9C4BA}" type="slidenum">
              <a:rPr kumimoji="0" lang="en-US" altLang="en-US" sz="1200" b="0" i="0" u="none" strike="noStrike" kern="1200" cap="none" spc="0" normalizeH="0" baseline="0" noProof="0">
                <a:ln>
                  <a:noFill/>
                </a:ln>
                <a:solidFill>
                  <a:srgbClr val="8D8D8D"/>
                </a:solidFill>
                <a:effectLst/>
                <a:uLnTx/>
                <a:uFillTx/>
                <a:latin typeface="Lucida Sans Unicode" panose="020B0602030504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8D8D8D"/>
              </a:solidFill>
              <a:effectLst/>
              <a:uLnTx/>
              <a:uFillTx/>
              <a:latin typeface="Lucida Sans Unicode" panose="020B0602030504020204" pitchFamily="34" charset="0"/>
              <a:ea typeface="+mn-ea"/>
              <a:cs typeface="+mn-cs"/>
            </a:endParaRPr>
          </a:p>
        </p:txBody>
      </p:sp>
      <p:sp>
        <p:nvSpPr>
          <p:cNvPr id="2" name="TextBox 1">
            <a:extLst>
              <a:ext uri="{FF2B5EF4-FFF2-40B4-BE49-F238E27FC236}">
                <a16:creationId xmlns:a16="http://schemas.microsoft.com/office/drawing/2014/main" id="{645DBD6F-DA24-4549-81E0-0305CCDD65F3}"/>
              </a:ext>
            </a:extLst>
          </p:cNvPr>
          <p:cNvSpPr txBox="1"/>
          <p:nvPr/>
        </p:nvSpPr>
        <p:spPr>
          <a:xfrm>
            <a:off x="152400" y="2438400"/>
            <a:ext cx="8839200" cy="769441"/>
          </a:xfrm>
          <a:prstGeom prst="rect">
            <a:avLst/>
          </a:prstGeom>
          <a:solidFill>
            <a:schemeClr val="accent1">
              <a:lumMod val="60000"/>
              <a:lumOff val="40000"/>
            </a:schemeClr>
          </a:solidFill>
        </p:spPr>
        <p:txBody>
          <a:bodyPr wrap="square" rtlCol="0">
            <a:spAutoFit/>
          </a:bodyPr>
          <a:lstStyle/>
          <a:p>
            <a:pPr lvl="0">
              <a:defRPr/>
            </a:pPr>
            <a:r>
              <a:rPr lang="en-US" sz="4400" dirty="0" smtClean="0">
                <a:solidFill>
                  <a:prstClr val="white"/>
                </a:solidFill>
              </a:rPr>
              <a:t>Telehealth Update 1</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0516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5"/>
          <p:cNvSpPr txBox="1"/>
          <p:nvPr/>
        </p:nvSpPr>
        <p:spPr>
          <a:xfrm>
            <a:off x="8594550" y="1131975"/>
            <a:ext cx="465300" cy="196200"/>
          </a:xfrm>
          <a:prstGeom prst="rect">
            <a:avLst/>
          </a:prstGeom>
          <a:noFill/>
          <a:ln>
            <a:noFill/>
          </a:ln>
        </p:spPr>
        <p:txBody>
          <a:bodyPr spcFirstLastPara="1" wrap="square" lIns="91425" tIns="91425" rIns="91425" bIns="91425" anchor="t" anchorCtr="0">
            <a:noAutofit/>
          </a:bodyPr>
          <a:lstStyle/>
          <a:p>
            <a:pPr fontAlgn="auto">
              <a:spcBef>
                <a:spcPts val="0"/>
              </a:spcBef>
              <a:spcAft>
                <a:spcPts val="0"/>
              </a:spcAft>
              <a:buClr>
                <a:srgbClr val="000000"/>
              </a:buClr>
              <a:buSzPts val="800"/>
            </a:pPr>
            <a:r>
              <a:rPr lang="en" sz="800" u="sng" kern="0">
                <a:solidFill>
                  <a:srgbClr val="0563C1"/>
                </a:solidFill>
                <a:latin typeface="Calibri"/>
                <a:ea typeface="Calibri"/>
                <a:cs typeface="Calibri"/>
                <a:sym typeface="Calibri"/>
                <a:hlinkClick r:id="rId3"/>
              </a:rPr>
              <a:t>COSRI</a:t>
            </a:r>
            <a:endParaRPr sz="800" kern="0">
              <a:solidFill>
                <a:srgbClr val="000000"/>
              </a:solidFill>
              <a:latin typeface="Calibri"/>
              <a:ea typeface="Calibri"/>
              <a:cs typeface="Calibri"/>
              <a:sym typeface="Calibri"/>
            </a:endParaRPr>
          </a:p>
        </p:txBody>
      </p:sp>
      <p:pic>
        <p:nvPicPr>
          <p:cNvPr id="281" name="Google Shape;281;p45"/>
          <p:cNvPicPr preferRelativeResize="0"/>
          <p:nvPr/>
        </p:nvPicPr>
        <p:blipFill rotWithShape="1">
          <a:blip r:embed="rId4">
            <a:alphaModFix/>
          </a:blip>
          <a:srcRect/>
          <a:stretch/>
        </p:blipFill>
        <p:spPr>
          <a:xfrm>
            <a:off x="881600" y="857251"/>
            <a:ext cx="7380788" cy="5143503"/>
          </a:xfrm>
          <a:prstGeom prst="rect">
            <a:avLst/>
          </a:prstGeom>
          <a:noFill/>
          <a:ln>
            <a:noFill/>
          </a:ln>
        </p:spPr>
      </p:pic>
    </p:spTree>
    <p:extLst>
      <p:ext uri="{BB962C8B-B14F-4D97-AF65-F5344CB8AC3E}">
        <p14:creationId xmlns:p14="http://schemas.microsoft.com/office/powerpoint/2010/main" val="4288927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6"/>
          <p:cNvPicPr preferRelativeResize="0"/>
          <p:nvPr/>
        </p:nvPicPr>
        <p:blipFill rotWithShape="1">
          <a:blip r:embed="rId3">
            <a:alphaModFix/>
          </a:blip>
          <a:srcRect/>
          <a:stretch/>
        </p:blipFill>
        <p:spPr>
          <a:xfrm>
            <a:off x="922451" y="857250"/>
            <a:ext cx="7299075" cy="5143500"/>
          </a:xfrm>
          <a:prstGeom prst="rect">
            <a:avLst/>
          </a:prstGeom>
          <a:noFill/>
          <a:ln>
            <a:noFill/>
          </a:ln>
        </p:spPr>
      </p:pic>
    </p:spTree>
    <p:extLst>
      <p:ext uri="{BB962C8B-B14F-4D97-AF65-F5344CB8AC3E}">
        <p14:creationId xmlns:p14="http://schemas.microsoft.com/office/powerpoint/2010/main" val="4206260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47"/>
          <p:cNvPicPr preferRelativeResize="0"/>
          <p:nvPr/>
        </p:nvPicPr>
        <p:blipFill rotWithShape="1">
          <a:blip r:embed="rId3">
            <a:alphaModFix/>
          </a:blip>
          <a:srcRect/>
          <a:stretch/>
        </p:blipFill>
        <p:spPr>
          <a:xfrm>
            <a:off x="922450" y="857250"/>
            <a:ext cx="7299092" cy="5143500"/>
          </a:xfrm>
          <a:prstGeom prst="rect">
            <a:avLst/>
          </a:prstGeom>
          <a:noFill/>
          <a:ln>
            <a:noFill/>
          </a:ln>
        </p:spPr>
      </p:pic>
    </p:spTree>
    <p:extLst>
      <p:ext uri="{BB962C8B-B14F-4D97-AF65-F5344CB8AC3E}">
        <p14:creationId xmlns:p14="http://schemas.microsoft.com/office/powerpoint/2010/main" val="499059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48"/>
          <p:cNvPicPr preferRelativeResize="0"/>
          <p:nvPr/>
        </p:nvPicPr>
        <p:blipFill rotWithShape="1">
          <a:blip r:embed="rId3">
            <a:alphaModFix/>
          </a:blip>
          <a:srcRect/>
          <a:stretch/>
        </p:blipFill>
        <p:spPr>
          <a:xfrm>
            <a:off x="922463" y="857250"/>
            <a:ext cx="7299075" cy="5143500"/>
          </a:xfrm>
          <a:prstGeom prst="rect">
            <a:avLst/>
          </a:prstGeom>
          <a:noFill/>
          <a:ln>
            <a:noFill/>
          </a:ln>
        </p:spPr>
      </p:pic>
    </p:spTree>
    <p:extLst>
      <p:ext uri="{BB962C8B-B14F-4D97-AF65-F5344CB8AC3E}">
        <p14:creationId xmlns:p14="http://schemas.microsoft.com/office/powerpoint/2010/main" val="2905237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49"/>
          <p:cNvPicPr preferRelativeResize="0"/>
          <p:nvPr/>
        </p:nvPicPr>
        <p:blipFill rotWithShape="1">
          <a:blip r:embed="rId3">
            <a:alphaModFix/>
          </a:blip>
          <a:srcRect/>
          <a:stretch/>
        </p:blipFill>
        <p:spPr>
          <a:xfrm>
            <a:off x="922450" y="857250"/>
            <a:ext cx="7299092" cy="5143500"/>
          </a:xfrm>
          <a:prstGeom prst="rect">
            <a:avLst/>
          </a:prstGeom>
          <a:noFill/>
          <a:ln>
            <a:noFill/>
          </a:ln>
        </p:spPr>
      </p:pic>
    </p:spTree>
    <p:extLst>
      <p:ext uri="{BB962C8B-B14F-4D97-AF65-F5344CB8AC3E}">
        <p14:creationId xmlns:p14="http://schemas.microsoft.com/office/powerpoint/2010/main" val="4022609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50"/>
          <p:cNvPicPr preferRelativeResize="0"/>
          <p:nvPr/>
        </p:nvPicPr>
        <p:blipFill rotWithShape="1">
          <a:blip r:embed="rId3">
            <a:alphaModFix/>
          </a:blip>
          <a:srcRect/>
          <a:stretch/>
        </p:blipFill>
        <p:spPr>
          <a:xfrm>
            <a:off x="922450" y="857250"/>
            <a:ext cx="7299092" cy="5143500"/>
          </a:xfrm>
          <a:prstGeom prst="rect">
            <a:avLst/>
          </a:prstGeom>
          <a:noFill/>
          <a:ln>
            <a:noFill/>
          </a:ln>
        </p:spPr>
      </p:pic>
    </p:spTree>
    <p:extLst>
      <p:ext uri="{BB962C8B-B14F-4D97-AF65-F5344CB8AC3E}">
        <p14:creationId xmlns:p14="http://schemas.microsoft.com/office/powerpoint/2010/main" val="3048475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1"/>
          <p:cNvSpPr/>
          <p:nvPr/>
        </p:nvSpPr>
        <p:spPr>
          <a:xfrm flipH="1">
            <a:off x="6288750" y="862368"/>
            <a:ext cx="2855250" cy="774450"/>
          </a:xfrm>
          <a:custGeom>
            <a:avLst/>
            <a:gdLst/>
            <a:ahLst/>
            <a:cxnLst/>
            <a:rect l="l" t="t" r="r" b="b"/>
            <a:pathLst>
              <a:path w="120000" h="120000" extrusionOk="0">
                <a:moveTo>
                  <a:pt x="0" y="0"/>
                </a:moveTo>
                <a:lnTo>
                  <a:pt x="120000" y="0"/>
                </a:lnTo>
                <a:lnTo>
                  <a:pt x="103866" y="103969"/>
                </a:lnTo>
                <a:lnTo>
                  <a:pt x="0" y="120000"/>
                </a:lnTo>
                <a:lnTo>
                  <a:pt x="0" y="0"/>
                </a:lnTo>
                <a:close/>
              </a:path>
            </a:pathLst>
          </a:custGeom>
          <a:solidFill>
            <a:srgbClr val="50446C"/>
          </a:solidFill>
          <a:ln>
            <a:noFill/>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kern="0">
              <a:solidFill>
                <a:srgbClr val="FFFFFF"/>
              </a:solidFill>
              <a:latin typeface="Calibri"/>
              <a:ea typeface="Calibri"/>
              <a:cs typeface="Calibri"/>
              <a:sym typeface="Calibri"/>
            </a:endParaRPr>
          </a:p>
        </p:txBody>
      </p:sp>
      <p:sp>
        <p:nvSpPr>
          <p:cNvPr id="313" name="Google Shape;313;p51"/>
          <p:cNvSpPr/>
          <p:nvPr/>
        </p:nvSpPr>
        <p:spPr>
          <a:xfrm>
            <a:off x="242187" y="4283067"/>
            <a:ext cx="8699502" cy="162699"/>
          </a:xfrm>
          <a:prstGeom prst="rect">
            <a:avLst/>
          </a:prstGeom>
          <a:solidFill>
            <a:srgbClr val="50446C"/>
          </a:solidFill>
          <a:ln>
            <a:noFill/>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kern="0">
              <a:solidFill>
                <a:srgbClr val="FFFFFF"/>
              </a:solidFill>
              <a:latin typeface="Calibri"/>
              <a:ea typeface="Calibri"/>
              <a:cs typeface="Calibri"/>
              <a:sym typeface="Calibri"/>
            </a:endParaRPr>
          </a:p>
        </p:txBody>
      </p:sp>
      <p:sp>
        <p:nvSpPr>
          <p:cNvPr id="314" name="Google Shape;314;p51"/>
          <p:cNvSpPr/>
          <p:nvPr/>
        </p:nvSpPr>
        <p:spPr>
          <a:xfrm>
            <a:off x="487956" y="4201456"/>
            <a:ext cx="349898" cy="335902"/>
          </a:xfrm>
          <a:prstGeom prst="ellipse">
            <a:avLst/>
          </a:prstGeom>
          <a:solidFill>
            <a:srgbClr val="FDCB34"/>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kern="0">
              <a:solidFill>
                <a:srgbClr val="BFBFBF"/>
              </a:solidFill>
              <a:latin typeface="Calibri"/>
              <a:ea typeface="Calibri"/>
              <a:cs typeface="Calibri"/>
              <a:sym typeface="Calibri"/>
            </a:endParaRPr>
          </a:p>
        </p:txBody>
      </p:sp>
      <p:sp>
        <p:nvSpPr>
          <p:cNvPr id="315" name="Google Shape;315;p51"/>
          <p:cNvSpPr/>
          <p:nvPr/>
        </p:nvSpPr>
        <p:spPr>
          <a:xfrm>
            <a:off x="1236439" y="4201456"/>
            <a:ext cx="349898" cy="335902"/>
          </a:xfrm>
          <a:prstGeom prst="ellipse">
            <a:avLst/>
          </a:prstGeom>
          <a:solidFill>
            <a:srgbClr val="FDCB34"/>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kern="0">
              <a:solidFill>
                <a:srgbClr val="BFBFBF"/>
              </a:solidFill>
              <a:latin typeface="Calibri"/>
              <a:ea typeface="Calibri"/>
              <a:cs typeface="Calibri"/>
              <a:sym typeface="Calibri"/>
            </a:endParaRPr>
          </a:p>
        </p:txBody>
      </p:sp>
      <p:sp>
        <p:nvSpPr>
          <p:cNvPr id="316" name="Google Shape;316;p51"/>
          <p:cNvSpPr/>
          <p:nvPr/>
        </p:nvSpPr>
        <p:spPr>
          <a:xfrm>
            <a:off x="2689429" y="4201456"/>
            <a:ext cx="349898" cy="335902"/>
          </a:xfrm>
          <a:prstGeom prst="ellipse">
            <a:avLst/>
          </a:prstGeom>
          <a:solidFill>
            <a:srgbClr val="FDCB34"/>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kern="0">
              <a:solidFill>
                <a:srgbClr val="FFFFFF"/>
              </a:solidFill>
              <a:latin typeface="Calibri"/>
              <a:ea typeface="Calibri"/>
              <a:cs typeface="Calibri"/>
              <a:sym typeface="Calibri"/>
            </a:endParaRPr>
          </a:p>
        </p:txBody>
      </p:sp>
      <p:sp>
        <p:nvSpPr>
          <p:cNvPr id="317" name="Google Shape;317;p51"/>
          <p:cNvSpPr txBox="1"/>
          <p:nvPr/>
        </p:nvSpPr>
        <p:spPr>
          <a:xfrm rot="-5400000">
            <a:off x="237533" y="3265460"/>
            <a:ext cx="1414259" cy="253916"/>
          </a:xfrm>
          <a:prstGeom prst="rect">
            <a:avLst/>
          </a:prstGeom>
          <a:noFill/>
          <a:ln>
            <a:noFill/>
          </a:ln>
        </p:spPr>
        <p:txBody>
          <a:bodyPr spcFirstLastPara="1" wrap="square" lIns="68575" tIns="34275" rIns="68575" bIns="34275" anchor="t" anchorCtr="0">
            <a:noAutofit/>
          </a:bodyPr>
          <a:lstStyle/>
          <a:p>
            <a:pPr fontAlgn="auto">
              <a:spcBef>
                <a:spcPts val="0"/>
              </a:spcBef>
              <a:spcAft>
                <a:spcPts val="0"/>
              </a:spcAft>
              <a:buClr>
                <a:srgbClr val="000000"/>
              </a:buClr>
              <a:buSzPts val="1200"/>
            </a:pPr>
            <a:r>
              <a:rPr lang="en" sz="1200" b="1" kern="0">
                <a:solidFill>
                  <a:srgbClr val="BFBFBF"/>
                </a:solidFill>
                <a:latin typeface="Calibri"/>
                <a:ea typeface="Calibri"/>
                <a:cs typeface="Calibri"/>
                <a:sym typeface="Calibri"/>
              </a:rPr>
              <a:t>Provider Survey</a:t>
            </a:r>
            <a:endParaRPr sz="1200" i="1" kern="0">
              <a:solidFill>
                <a:srgbClr val="BFBFBF"/>
              </a:solidFill>
              <a:latin typeface="Calibri"/>
              <a:ea typeface="Calibri"/>
              <a:cs typeface="Calibri"/>
              <a:sym typeface="Calibri"/>
            </a:endParaRPr>
          </a:p>
        </p:txBody>
      </p:sp>
      <p:sp>
        <p:nvSpPr>
          <p:cNvPr id="318" name="Google Shape;318;p51"/>
          <p:cNvSpPr/>
          <p:nvPr/>
        </p:nvSpPr>
        <p:spPr>
          <a:xfrm rot="-5400000" flipH="1">
            <a:off x="22606" y="3455397"/>
            <a:ext cx="1280598" cy="290764"/>
          </a:xfrm>
          <a:prstGeom prst="homePlate">
            <a:avLst>
              <a:gd name="adj" fmla="val 50000"/>
            </a:avLst>
          </a:prstGeom>
          <a:solidFill>
            <a:srgbClr val="A5A5A5"/>
          </a:solidFill>
          <a:ln>
            <a:noFill/>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r>
              <a:rPr lang="en" sz="1400" b="1" kern="0">
                <a:solidFill>
                  <a:srgbClr val="BFBFBF"/>
                </a:solidFill>
                <a:latin typeface="Calibri"/>
                <a:ea typeface="Calibri"/>
                <a:cs typeface="Calibri"/>
                <a:sym typeface="Calibri"/>
              </a:rPr>
              <a:t>2019</a:t>
            </a:r>
            <a:endParaRPr sz="1400" b="1" kern="0">
              <a:solidFill>
                <a:srgbClr val="BFBFBF"/>
              </a:solidFill>
              <a:latin typeface="Calibri"/>
              <a:ea typeface="Calibri"/>
              <a:cs typeface="Calibri"/>
              <a:sym typeface="Calibri"/>
            </a:endParaRPr>
          </a:p>
        </p:txBody>
      </p:sp>
      <p:sp>
        <p:nvSpPr>
          <p:cNvPr id="319" name="Google Shape;319;p51"/>
          <p:cNvSpPr txBox="1"/>
          <p:nvPr/>
        </p:nvSpPr>
        <p:spPr>
          <a:xfrm rot="-5400000">
            <a:off x="887074" y="2974610"/>
            <a:ext cx="1816598" cy="438581"/>
          </a:xfrm>
          <a:prstGeom prst="rect">
            <a:avLst/>
          </a:prstGeom>
          <a:noFill/>
          <a:ln>
            <a:noFill/>
          </a:ln>
        </p:spPr>
        <p:txBody>
          <a:bodyPr spcFirstLastPara="1" wrap="square" lIns="68575" tIns="34275" rIns="68575" bIns="34275" anchor="t" anchorCtr="0">
            <a:noAutofit/>
          </a:bodyPr>
          <a:lstStyle/>
          <a:p>
            <a:pPr fontAlgn="auto">
              <a:spcBef>
                <a:spcPts val="0"/>
              </a:spcBef>
              <a:spcAft>
                <a:spcPts val="0"/>
              </a:spcAft>
              <a:buClr>
                <a:srgbClr val="000000"/>
              </a:buClr>
              <a:buSzPts val="1200"/>
            </a:pPr>
            <a:r>
              <a:rPr lang="en" sz="1200" kern="0">
                <a:solidFill>
                  <a:srgbClr val="BFBFBF"/>
                </a:solidFill>
                <a:latin typeface="Calibri"/>
                <a:ea typeface="Calibri"/>
                <a:cs typeface="Calibri"/>
                <a:sym typeface="Calibri"/>
              </a:rPr>
              <a:t>Prototype with</a:t>
            </a:r>
            <a:endParaRPr sz="1200" i="1" kern="0">
              <a:solidFill>
                <a:srgbClr val="BFBFBF"/>
              </a:solidFill>
              <a:latin typeface="Calibri"/>
              <a:ea typeface="Calibri"/>
              <a:cs typeface="Calibri"/>
              <a:sym typeface="Calibri"/>
            </a:endParaRPr>
          </a:p>
          <a:p>
            <a:pPr fontAlgn="auto">
              <a:spcBef>
                <a:spcPts val="0"/>
              </a:spcBef>
              <a:spcAft>
                <a:spcPts val="0"/>
              </a:spcAft>
              <a:buClr>
                <a:srgbClr val="000000"/>
              </a:buClr>
              <a:buSzPts val="1200"/>
            </a:pPr>
            <a:r>
              <a:rPr lang="en" sz="1200" kern="0">
                <a:solidFill>
                  <a:srgbClr val="BFBFBF"/>
                </a:solidFill>
                <a:latin typeface="Calibri"/>
                <a:ea typeface="Calibri"/>
                <a:cs typeface="Calibri"/>
                <a:sym typeface="Calibri"/>
              </a:rPr>
              <a:t>Epic Integration</a:t>
            </a:r>
            <a:endParaRPr sz="1400" kern="0">
              <a:solidFill>
                <a:srgbClr val="BFBFBF"/>
              </a:solidFill>
              <a:latin typeface="Calibri"/>
              <a:ea typeface="Calibri"/>
              <a:cs typeface="Calibri"/>
              <a:sym typeface="Calibri"/>
            </a:endParaRPr>
          </a:p>
        </p:txBody>
      </p:sp>
      <p:sp>
        <p:nvSpPr>
          <p:cNvPr id="320" name="Google Shape;320;p51"/>
          <p:cNvSpPr/>
          <p:nvPr/>
        </p:nvSpPr>
        <p:spPr>
          <a:xfrm rot="-5400000" flipH="1">
            <a:off x="773231" y="3455397"/>
            <a:ext cx="1280598" cy="290764"/>
          </a:xfrm>
          <a:prstGeom prst="homePlate">
            <a:avLst>
              <a:gd name="adj" fmla="val 50000"/>
            </a:avLst>
          </a:prstGeom>
          <a:solidFill>
            <a:srgbClr val="A5A5A5"/>
          </a:solidFill>
          <a:ln>
            <a:noFill/>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r>
              <a:rPr lang="en" sz="1400" b="1" kern="0">
                <a:solidFill>
                  <a:srgbClr val="BFBFBF"/>
                </a:solidFill>
                <a:latin typeface="Calibri"/>
                <a:ea typeface="Calibri"/>
                <a:cs typeface="Calibri"/>
                <a:sym typeface="Calibri"/>
              </a:rPr>
              <a:t>HIMSS (MAR)</a:t>
            </a:r>
            <a:endParaRPr sz="1400" b="1" kern="0">
              <a:solidFill>
                <a:srgbClr val="BFBFBF"/>
              </a:solidFill>
              <a:latin typeface="Calibri"/>
              <a:ea typeface="Calibri"/>
              <a:cs typeface="Calibri"/>
              <a:sym typeface="Calibri"/>
            </a:endParaRPr>
          </a:p>
        </p:txBody>
      </p:sp>
      <p:sp>
        <p:nvSpPr>
          <p:cNvPr id="321" name="Google Shape;321;p51"/>
          <p:cNvSpPr txBox="1"/>
          <p:nvPr/>
        </p:nvSpPr>
        <p:spPr>
          <a:xfrm>
            <a:off x="3067720" y="2928753"/>
            <a:ext cx="1410292" cy="992579"/>
          </a:xfrm>
          <a:prstGeom prst="rect">
            <a:avLst/>
          </a:prstGeom>
          <a:noFill/>
          <a:ln>
            <a:noFill/>
          </a:ln>
        </p:spPr>
        <p:txBody>
          <a:bodyPr spcFirstLastPara="1" wrap="square" lIns="68575" tIns="34275" rIns="68575" bIns="34275" anchor="t" anchorCtr="0">
            <a:noAutofit/>
          </a:bodyPr>
          <a:lstStyle/>
          <a:p>
            <a:pPr fontAlgn="auto">
              <a:spcBef>
                <a:spcPts val="0"/>
              </a:spcBef>
              <a:spcAft>
                <a:spcPts val="0"/>
              </a:spcAft>
              <a:buClr>
                <a:srgbClr val="000000"/>
              </a:buClr>
              <a:buSzPts val="1200"/>
            </a:pPr>
            <a:r>
              <a:rPr lang="en" sz="1200" b="1" u="sng" kern="0">
                <a:solidFill>
                  <a:srgbClr val="50446C"/>
                </a:solidFill>
                <a:latin typeface="Calibri"/>
                <a:ea typeface="Calibri"/>
                <a:cs typeface="Calibri"/>
                <a:sym typeface="Calibri"/>
              </a:rPr>
              <a:t>Early Adopters</a:t>
            </a:r>
            <a:endParaRPr sz="1100" kern="0">
              <a:solidFill>
                <a:srgbClr val="000000"/>
              </a:solidFill>
              <a:latin typeface="Arial"/>
              <a:ea typeface="Arial"/>
              <a:cs typeface="Arial"/>
              <a:sym typeface="Arial"/>
            </a:endParaRPr>
          </a:p>
          <a:p>
            <a:pPr fontAlgn="auto">
              <a:spcBef>
                <a:spcPts val="0"/>
              </a:spcBef>
              <a:spcAft>
                <a:spcPts val="0"/>
              </a:spcAft>
              <a:buClr>
                <a:srgbClr val="000000"/>
              </a:buClr>
              <a:buSzPts val="1200"/>
            </a:pPr>
            <a:r>
              <a:rPr lang="en" sz="1200" kern="0">
                <a:solidFill>
                  <a:srgbClr val="000000"/>
                </a:solidFill>
                <a:latin typeface="Calibri"/>
                <a:ea typeface="Calibri"/>
                <a:cs typeface="Calibri"/>
                <a:sym typeface="Calibri"/>
              </a:rPr>
              <a:t>Engaging early adopters to help us identify priorities for the first release</a:t>
            </a:r>
            <a:endParaRPr sz="1200" kern="0">
              <a:solidFill>
                <a:srgbClr val="000000"/>
              </a:solidFill>
              <a:latin typeface="Calibri"/>
              <a:ea typeface="Calibri"/>
              <a:cs typeface="Calibri"/>
              <a:sym typeface="Calibri"/>
            </a:endParaRPr>
          </a:p>
        </p:txBody>
      </p:sp>
      <p:sp>
        <p:nvSpPr>
          <p:cNvPr id="322" name="Google Shape;322;p51"/>
          <p:cNvSpPr/>
          <p:nvPr/>
        </p:nvSpPr>
        <p:spPr>
          <a:xfrm rot="-5400000" flipH="1">
            <a:off x="2227247" y="3455399"/>
            <a:ext cx="1280598" cy="290764"/>
          </a:xfrm>
          <a:prstGeom prst="homePlate">
            <a:avLst>
              <a:gd name="adj" fmla="val 50000"/>
            </a:avLst>
          </a:prstGeom>
          <a:solidFill>
            <a:srgbClr val="A5A5A5"/>
          </a:solidFill>
          <a:ln>
            <a:noFill/>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r>
              <a:rPr lang="en" sz="1400" b="1" kern="0">
                <a:solidFill>
                  <a:srgbClr val="FFFFFF"/>
                </a:solidFill>
                <a:latin typeface="Calibri"/>
                <a:ea typeface="Calibri"/>
                <a:cs typeface="Calibri"/>
                <a:sym typeface="Calibri"/>
              </a:rPr>
              <a:t>MAY</a:t>
            </a:r>
            <a:endParaRPr sz="1400" b="1" kern="0">
              <a:solidFill>
                <a:srgbClr val="FFFFFF"/>
              </a:solidFill>
              <a:latin typeface="Calibri"/>
              <a:ea typeface="Calibri"/>
              <a:cs typeface="Calibri"/>
              <a:sym typeface="Calibri"/>
            </a:endParaRPr>
          </a:p>
        </p:txBody>
      </p:sp>
      <p:sp>
        <p:nvSpPr>
          <p:cNvPr id="323" name="Google Shape;323;p51"/>
          <p:cNvSpPr txBox="1"/>
          <p:nvPr/>
        </p:nvSpPr>
        <p:spPr>
          <a:xfrm>
            <a:off x="334554" y="1177719"/>
            <a:ext cx="4429087" cy="807913"/>
          </a:xfrm>
          <a:prstGeom prst="rect">
            <a:avLst/>
          </a:prstGeom>
          <a:noFill/>
          <a:ln>
            <a:noFill/>
          </a:ln>
        </p:spPr>
        <p:txBody>
          <a:bodyPr spcFirstLastPara="1" wrap="square" lIns="68575" tIns="34275" rIns="68575" bIns="34275" anchor="t" anchorCtr="0">
            <a:noAutofit/>
          </a:bodyPr>
          <a:lstStyle/>
          <a:p>
            <a:pPr algn="ctr" fontAlgn="auto">
              <a:spcBef>
                <a:spcPts val="0"/>
              </a:spcBef>
              <a:spcAft>
                <a:spcPts val="0"/>
              </a:spcAft>
              <a:buClr>
                <a:srgbClr val="000000"/>
              </a:buClr>
              <a:buSzPts val="2400"/>
            </a:pPr>
            <a:r>
              <a:rPr lang="en" sz="2400" b="1" kern="0">
                <a:solidFill>
                  <a:srgbClr val="50446C"/>
                </a:solidFill>
                <a:latin typeface="Calibri"/>
                <a:ea typeface="Calibri"/>
                <a:cs typeface="Calibri"/>
                <a:sym typeface="Calibri"/>
              </a:rPr>
              <a:t>WHY EARLY ADOPTERS, AND HOW WE’LL USE THEIR INPUT</a:t>
            </a:r>
            <a:endParaRPr sz="2400" b="1" kern="0">
              <a:solidFill>
                <a:srgbClr val="50446C"/>
              </a:solidFill>
              <a:latin typeface="Calibri"/>
              <a:ea typeface="Calibri"/>
              <a:cs typeface="Calibri"/>
              <a:sym typeface="Calibri"/>
            </a:endParaRPr>
          </a:p>
        </p:txBody>
      </p:sp>
      <p:sp>
        <p:nvSpPr>
          <p:cNvPr id="324" name="Google Shape;324;p51"/>
          <p:cNvSpPr/>
          <p:nvPr/>
        </p:nvSpPr>
        <p:spPr>
          <a:xfrm>
            <a:off x="5110427" y="4201456"/>
            <a:ext cx="349898" cy="335902"/>
          </a:xfrm>
          <a:prstGeom prst="ellipse">
            <a:avLst/>
          </a:prstGeom>
          <a:solidFill>
            <a:srgbClr val="FDCB34"/>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kern="0">
              <a:solidFill>
                <a:srgbClr val="FFFFFF"/>
              </a:solidFill>
              <a:latin typeface="Calibri"/>
              <a:ea typeface="Calibri"/>
              <a:cs typeface="Calibri"/>
              <a:sym typeface="Calibri"/>
            </a:endParaRPr>
          </a:p>
        </p:txBody>
      </p:sp>
      <p:sp>
        <p:nvSpPr>
          <p:cNvPr id="325" name="Google Shape;325;p51"/>
          <p:cNvSpPr txBox="1"/>
          <p:nvPr/>
        </p:nvSpPr>
        <p:spPr>
          <a:xfrm>
            <a:off x="5502247" y="2928753"/>
            <a:ext cx="1261430" cy="1177245"/>
          </a:xfrm>
          <a:prstGeom prst="rect">
            <a:avLst/>
          </a:prstGeom>
          <a:noFill/>
          <a:ln>
            <a:noFill/>
          </a:ln>
        </p:spPr>
        <p:txBody>
          <a:bodyPr spcFirstLastPara="1" wrap="square" lIns="68575" tIns="34275" rIns="68575" bIns="34275" anchor="t" anchorCtr="0">
            <a:noAutofit/>
          </a:bodyPr>
          <a:lstStyle/>
          <a:p>
            <a:pPr fontAlgn="auto">
              <a:spcBef>
                <a:spcPts val="0"/>
              </a:spcBef>
              <a:spcAft>
                <a:spcPts val="0"/>
              </a:spcAft>
              <a:buClr>
                <a:srgbClr val="000000"/>
              </a:buClr>
              <a:buSzPts val="1200"/>
            </a:pPr>
            <a:r>
              <a:rPr lang="en" sz="1200" kern="0">
                <a:solidFill>
                  <a:srgbClr val="000000"/>
                </a:solidFill>
                <a:latin typeface="Calibri"/>
                <a:ea typeface="Calibri"/>
                <a:cs typeface="Calibri"/>
                <a:sym typeface="Calibri"/>
              </a:rPr>
              <a:t>Software release and support for use in clinical workflows for early adopters and more input</a:t>
            </a:r>
            <a:endParaRPr sz="1200" kern="0">
              <a:solidFill>
                <a:srgbClr val="000000"/>
              </a:solidFill>
              <a:latin typeface="Calibri"/>
              <a:ea typeface="Calibri"/>
              <a:cs typeface="Calibri"/>
              <a:sym typeface="Calibri"/>
            </a:endParaRPr>
          </a:p>
        </p:txBody>
      </p:sp>
      <p:sp>
        <p:nvSpPr>
          <p:cNvPr id="326" name="Google Shape;326;p51"/>
          <p:cNvSpPr/>
          <p:nvPr/>
        </p:nvSpPr>
        <p:spPr>
          <a:xfrm rot="-5400000" flipH="1">
            <a:off x="4649272" y="3455399"/>
            <a:ext cx="1280598" cy="290764"/>
          </a:xfrm>
          <a:prstGeom prst="homePlate">
            <a:avLst>
              <a:gd name="adj" fmla="val 50000"/>
            </a:avLst>
          </a:prstGeom>
          <a:solidFill>
            <a:srgbClr val="A5A5A5"/>
          </a:solidFill>
          <a:ln>
            <a:noFill/>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r>
              <a:rPr lang="en" sz="1400" b="1" kern="0">
                <a:solidFill>
                  <a:srgbClr val="FFFFFF"/>
                </a:solidFill>
                <a:latin typeface="Calibri"/>
                <a:ea typeface="Calibri"/>
                <a:cs typeface="Calibri"/>
                <a:sym typeface="Calibri"/>
              </a:rPr>
              <a:t>JULY</a:t>
            </a:r>
            <a:endParaRPr sz="1400" b="1" kern="0">
              <a:solidFill>
                <a:srgbClr val="FFFFFF"/>
              </a:solidFill>
              <a:latin typeface="Calibri"/>
              <a:ea typeface="Calibri"/>
              <a:cs typeface="Calibri"/>
              <a:sym typeface="Calibri"/>
            </a:endParaRPr>
          </a:p>
        </p:txBody>
      </p:sp>
      <p:sp>
        <p:nvSpPr>
          <p:cNvPr id="327" name="Google Shape;327;p51"/>
          <p:cNvSpPr/>
          <p:nvPr/>
        </p:nvSpPr>
        <p:spPr>
          <a:xfrm>
            <a:off x="7092018" y="4169726"/>
            <a:ext cx="349898" cy="335902"/>
          </a:xfrm>
          <a:prstGeom prst="ellipse">
            <a:avLst/>
          </a:prstGeom>
          <a:solidFill>
            <a:srgbClr val="FDCB34"/>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kern="0">
              <a:solidFill>
                <a:srgbClr val="FFFFFF"/>
              </a:solidFill>
              <a:latin typeface="Calibri"/>
              <a:ea typeface="Calibri"/>
              <a:cs typeface="Calibri"/>
              <a:sym typeface="Calibri"/>
            </a:endParaRPr>
          </a:p>
        </p:txBody>
      </p:sp>
      <p:sp>
        <p:nvSpPr>
          <p:cNvPr id="328" name="Google Shape;328;p51"/>
          <p:cNvSpPr/>
          <p:nvPr/>
        </p:nvSpPr>
        <p:spPr>
          <a:xfrm rot="-5400000" flipH="1">
            <a:off x="6626668" y="3423669"/>
            <a:ext cx="1280598" cy="290764"/>
          </a:xfrm>
          <a:prstGeom prst="homePlate">
            <a:avLst>
              <a:gd name="adj" fmla="val 50000"/>
            </a:avLst>
          </a:prstGeom>
          <a:solidFill>
            <a:srgbClr val="A5A5A5"/>
          </a:solidFill>
          <a:ln>
            <a:noFill/>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r>
              <a:rPr lang="en" sz="1400" b="1" kern="0">
                <a:solidFill>
                  <a:srgbClr val="FFFFFF"/>
                </a:solidFill>
                <a:latin typeface="Calibri"/>
                <a:ea typeface="Calibri"/>
                <a:cs typeface="Calibri"/>
                <a:sym typeface="Calibri"/>
              </a:rPr>
              <a:t>FUTURE</a:t>
            </a:r>
            <a:endParaRPr sz="1400" b="1" kern="0">
              <a:solidFill>
                <a:srgbClr val="FFFFFF"/>
              </a:solidFill>
              <a:latin typeface="Calibri"/>
              <a:ea typeface="Calibri"/>
              <a:cs typeface="Calibri"/>
              <a:sym typeface="Calibri"/>
            </a:endParaRPr>
          </a:p>
        </p:txBody>
      </p:sp>
      <p:sp>
        <p:nvSpPr>
          <p:cNvPr id="329" name="Google Shape;329;p51"/>
          <p:cNvSpPr txBox="1"/>
          <p:nvPr/>
        </p:nvSpPr>
        <p:spPr>
          <a:xfrm>
            <a:off x="7530214" y="2936966"/>
            <a:ext cx="1183970" cy="992579"/>
          </a:xfrm>
          <a:prstGeom prst="rect">
            <a:avLst/>
          </a:prstGeom>
          <a:noFill/>
          <a:ln>
            <a:noFill/>
          </a:ln>
        </p:spPr>
        <p:txBody>
          <a:bodyPr spcFirstLastPara="1" wrap="square" lIns="68575" tIns="34275" rIns="68575" bIns="34275" anchor="t" anchorCtr="0">
            <a:noAutofit/>
          </a:bodyPr>
          <a:lstStyle/>
          <a:p>
            <a:pPr fontAlgn="auto">
              <a:spcBef>
                <a:spcPts val="0"/>
              </a:spcBef>
              <a:spcAft>
                <a:spcPts val="0"/>
              </a:spcAft>
              <a:buClr>
                <a:srgbClr val="000000"/>
              </a:buClr>
              <a:buSzPts val="1200"/>
            </a:pPr>
            <a:r>
              <a:rPr lang="en" sz="1200" kern="0">
                <a:solidFill>
                  <a:srgbClr val="000000"/>
                </a:solidFill>
                <a:latin typeface="Calibri"/>
                <a:ea typeface="Calibri"/>
                <a:cs typeface="Calibri"/>
                <a:sym typeface="Calibri"/>
              </a:rPr>
              <a:t>Iterative prioritized improvements identified by early adopters</a:t>
            </a:r>
            <a:endParaRPr sz="1200" kern="0">
              <a:solidFill>
                <a:srgbClr val="000000"/>
              </a:solidFill>
              <a:latin typeface="Calibri"/>
              <a:ea typeface="Calibri"/>
              <a:cs typeface="Calibri"/>
              <a:sym typeface="Calibri"/>
            </a:endParaRPr>
          </a:p>
        </p:txBody>
      </p:sp>
      <p:sp>
        <p:nvSpPr>
          <p:cNvPr id="330" name="Google Shape;330;p51"/>
          <p:cNvSpPr/>
          <p:nvPr/>
        </p:nvSpPr>
        <p:spPr>
          <a:xfrm>
            <a:off x="2254515" y="2425033"/>
            <a:ext cx="2509132" cy="2481310"/>
          </a:xfrm>
          <a:prstGeom prst="ellipse">
            <a:avLst/>
          </a:prstGeom>
          <a:noFill/>
          <a:ln w="57150" cap="flat" cmpd="sng">
            <a:solidFill>
              <a:srgbClr val="00B050"/>
            </a:solidFill>
            <a:prstDash val="dash"/>
            <a:miter lim="800000"/>
            <a:headEnd type="none" w="sm" len="sm"/>
            <a:tailEnd type="none" w="sm" len="sm"/>
          </a:ln>
        </p:spPr>
        <p:txBody>
          <a:bodyPr spcFirstLastPara="1" wrap="square" lIns="68575" tIns="34275" rIns="68575" bIns="34275" anchor="ctr" anchorCtr="0">
            <a:noAutofit/>
          </a:bodyPr>
          <a:lstStyle/>
          <a:p>
            <a:pPr algn="ctr" fontAlgn="auto">
              <a:spcBef>
                <a:spcPts val="0"/>
              </a:spcBef>
              <a:spcAft>
                <a:spcPts val="0"/>
              </a:spcAft>
              <a:buClr>
                <a:srgbClr val="000000"/>
              </a:buClr>
              <a:buSzPts val="1400"/>
            </a:pPr>
            <a:endParaRPr sz="1400"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915818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2"/>
          <p:cNvSpPr txBox="1">
            <a:spLocks noGrp="1"/>
          </p:cNvSpPr>
          <p:nvPr>
            <p:ph type="ctrTitle"/>
          </p:nvPr>
        </p:nvSpPr>
        <p:spPr>
          <a:xfrm>
            <a:off x="685800" y="2455069"/>
            <a:ext cx="7772400" cy="1102500"/>
          </a:xfrm>
          <a:prstGeom prst="rect">
            <a:avLst/>
          </a:prstGeom>
          <a:noFill/>
          <a:ln>
            <a:noFill/>
          </a:ln>
        </p:spPr>
        <p:txBody>
          <a:bodyPr spcFirstLastPara="1" wrap="square" lIns="91425" tIns="45700" rIns="91425" bIns="45700" anchor="ctr" anchorCtr="0">
            <a:noAutofit/>
          </a:bodyPr>
          <a:lstStyle/>
          <a:p>
            <a:r>
              <a:rPr lang="en"/>
              <a:t>Questions?</a:t>
            </a:r>
            <a:endParaRPr/>
          </a:p>
          <a:p>
            <a:r>
              <a:rPr lang="en"/>
              <a:t>Comments?</a:t>
            </a:r>
            <a:endParaRPr/>
          </a:p>
        </p:txBody>
      </p:sp>
      <p:sp>
        <p:nvSpPr>
          <p:cNvPr id="336" name="Google Shape;336;p52"/>
          <p:cNvSpPr txBox="1">
            <a:spLocks noGrp="1"/>
          </p:cNvSpPr>
          <p:nvPr>
            <p:ph type="subTitle" idx="1"/>
          </p:nvPr>
        </p:nvSpPr>
        <p:spPr>
          <a:xfrm>
            <a:off x="1371600" y="3771900"/>
            <a:ext cx="6400800" cy="1314600"/>
          </a:xfrm>
          <a:prstGeom prst="rect">
            <a:avLst/>
          </a:prstGeom>
          <a:noFill/>
          <a:ln>
            <a:noFill/>
          </a:ln>
        </p:spPr>
        <p:txBody>
          <a:bodyPr spcFirstLastPara="1" wrap="square" lIns="91425" tIns="45700" rIns="91425" bIns="45700" anchor="t" anchorCtr="0">
            <a:noAutofit/>
          </a:bodyPr>
          <a:lstStyle/>
          <a:p>
            <a:pPr marL="0" indent="0"/>
            <a:r>
              <a:rPr lang="en" u="sng">
                <a:solidFill>
                  <a:schemeClr val="hlink"/>
                </a:solidFill>
                <a:hlinkClick r:id="rId3"/>
              </a:rPr>
              <a:t>swolpin@uw.edu</a:t>
            </a:r>
            <a:endParaRPr/>
          </a:p>
          <a:p>
            <a:pPr marL="0" indent="0"/>
            <a:r>
              <a:rPr lang="en" u="sng">
                <a:solidFill>
                  <a:schemeClr val="hlink"/>
                </a:solidFill>
                <a:hlinkClick r:id="rId4"/>
              </a:rPr>
              <a:t>lober@uw.edu</a:t>
            </a:r>
            <a:endParaRPr/>
          </a:p>
          <a:p>
            <a:pPr marL="0" indent="0"/>
            <a:r>
              <a:rPr lang="en" u="sng">
                <a:solidFill>
                  <a:schemeClr val="hlink"/>
                </a:solidFill>
                <a:hlinkClick r:id="rId5"/>
              </a:rPr>
              <a:t>https://project.cosri.app</a:t>
            </a:r>
            <a:r>
              <a:rPr lang="en"/>
              <a:t> </a:t>
            </a:r>
            <a:endParaRPr/>
          </a:p>
          <a:p>
            <a:pPr marL="0" indent="0"/>
            <a:r>
              <a:rPr lang="en"/>
              <a:t> </a:t>
            </a:r>
            <a:endParaRPr/>
          </a:p>
        </p:txBody>
      </p:sp>
    </p:spTree>
    <p:extLst>
      <p:ext uri="{BB962C8B-B14F-4D97-AF65-F5344CB8AC3E}">
        <p14:creationId xmlns:p14="http://schemas.microsoft.com/office/powerpoint/2010/main" val="249567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94A549-58B6-417F-A0A8-3B84DBC9C4BA}" type="slidenum">
              <a:rPr kumimoji="0" lang="en-US" altLang="en-US" sz="1200" b="0" i="0" u="none" strike="noStrike" kern="1200" cap="none" spc="0" normalizeH="0" baseline="0" noProof="0">
                <a:ln>
                  <a:noFill/>
                </a:ln>
                <a:solidFill>
                  <a:srgbClr val="8D8D8D"/>
                </a:solidFill>
                <a:effectLst/>
                <a:uLnTx/>
                <a:uFillTx/>
                <a:latin typeface="Lucida Sans Unicode" panose="020B0602030504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srgbClr val="8D8D8D"/>
              </a:solidFill>
              <a:effectLst/>
              <a:uLnTx/>
              <a:uFillTx/>
              <a:latin typeface="Lucida Sans Unicode" panose="020B0602030504020204" pitchFamily="34" charset="0"/>
              <a:ea typeface="+mn-ea"/>
              <a:cs typeface="+mn-cs"/>
            </a:endParaRPr>
          </a:p>
        </p:txBody>
      </p:sp>
      <p:sp>
        <p:nvSpPr>
          <p:cNvPr id="2" name="TextBox 1">
            <a:extLst>
              <a:ext uri="{FF2B5EF4-FFF2-40B4-BE49-F238E27FC236}">
                <a16:creationId xmlns:a16="http://schemas.microsoft.com/office/drawing/2014/main" id="{645DBD6F-DA24-4549-81E0-0305CCDD65F3}"/>
              </a:ext>
            </a:extLst>
          </p:cNvPr>
          <p:cNvSpPr txBox="1"/>
          <p:nvPr/>
        </p:nvSpPr>
        <p:spPr>
          <a:xfrm>
            <a:off x="152400" y="2438400"/>
            <a:ext cx="8839200" cy="769441"/>
          </a:xfrm>
          <a:prstGeom prst="rect">
            <a:avLst/>
          </a:prstGeom>
          <a:solidFill>
            <a:schemeClr val="accent1">
              <a:lumMod val="60000"/>
              <a:lumOff val="40000"/>
            </a:schemeClr>
          </a:solidFill>
        </p:spPr>
        <p:txBody>
          <a:bodyPr wrap="square" rtlCol="0">
            <a:spAutoFit/>
          </a:bodyPr>
          <a:lstStyle/>
          <a:p>
            <a:pPr lvl="0">
              <a:defRPr/>
            </a:pPr>
            <a:r>
              <a:rPr lang="en-US" sz="4400" dirty="0">
                <a:solidFill>
                  <a:prstClr val="white"/>
                </a:solidFill>
              </a:rPr>
              <a:t>Master Person Index</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535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3600" dirty="0">
                <a:solidFill>
                  <a:srgbClr val="1B3668"/>
                </a:solidFill>
              </a:rPr>
              <a:t>Master Person Index</a:t>
            </a:r>
            <a:endParaRPr lang="en-US" dirty="0">
              <a:solidFill>
                <a:srgbClr val="1B3668"/>
              </a:solidFill>
            </a:endParaRPr>
          </a:p>
        </p:txBody>
      </p:sp>
      <p:sp>
        <p:nvSpPr>
          <p:cNvPr id="3" name="Content Placeholder 2"/>
          <p:cNvSpPr>
            <a:spLocks noGrp="1"/>
          </p:cNvSpPr>
          <p:nvPr>
            <p:ph idx="1"/>
          </p:nvPr>
        </p:nvSpPr>
        <p:spPr>
          <a:xfrm>
            <a:off x="457200" y="1905000"/>
            <a:ext cx="8229600" cy="4191000"/>
          </a:xfrm>
        </p:spPr>
        <p:txBody>
          <a:bodyPr/>
          <a:lstStyle/>
          <a:p>
            <a:r>
              <a:rPr lang="en-US" sz="2400" dirty="0"/>
              <a:t>The HHS Coalition MPI project has two companion efforts:</a:t>
            </a:r>
          </a:p>
          <a:p>
            <a:pPr lvl="1"/>
            <a:r>
              <a:rPr lang="en-US" sz="2000" dirty="0"/>
              <a:t>MPI Accelerator Proof of Concept</a:t>
            </a:r>
          </a:p>
          <a:p>
            <a:pPr lvl="2"/>
            <a:r>
              <a:rPr lang="en-US" sz="1800" dirty="0"/>
              <a:t>Demonstrate the capabilities of an MPI technical solution </a:t>
            </a:r>
          </a:p>
          <a:p>
            <a:pPr lvl="2"/>
            <a:r>
              <a:rPr lang="en-US" sz="1800" dirty="0"/>
              <a:t>Identify the key decisions necessary to implement a multi-agency MPI and gain experience with governance</a:t>
            </a:r>
          </a:p>
          <a:p>
            <a:pPr lvl="2"/>
            <a:r>
              <a:rPr lang="en-US" sz="1800" dirty="0"/>
              <a:t>Create a technical solution to address an immediate MPI COVID related use case</a:t>
            </a:r>
          </a:p>
          <a:p>
            <a:pPr lvl="1"/>
            <a:r>
              <a:rPr lang="en-US" sz="2000" dirty="0"/>
              <a:t>MPI Planning Phase:</a:t>
            </a:r>
          </a:p>
          <a:p>
            <a:pPr lvl="2"/>
            <a:r>
              <a:rPr lang="en-US" sz="1800" dirty="0"/>
              <a:t>Incorporate learnings from the Proof of Concept into the planning phase</a:t>
            </a:r>
          </a:p>
          <a:p>
            <a:pPr lvl="2"/>
            <a:r>
              <a:rPr lang="en-US" sz="1800" dirty="0"/>
              <a:t>Document the MPI Roadmap</a:t>
            </a:r>
          </a:p>
          <a:p>
            <a:pPr lvl="2"/>
            <a:r>
              <a:rPr lang="en-US" sz="1800" dirty="0"/>
              <a:t>Document MPI requirements</a:t>
            </a:r>
          </a:p>
          <a:p>
            <a:pPr lvl="2"/>
            <a:r>
              <a:rPr lang="en-US" sz="1800" dirty="0"/>
              <a:t>Develop MPI Governance processes</a:t>
            </a:r>
          </a:p>
          <a:p>
            <a:pPr marL="0" lvl="0" indent="0">
              <a:buNone/>
            </a:pPr>
            <a:r>
              <a:rPr lang="en-US" sz="2000" dirty="0"/>
              <a:t>  </a:t>
            </a:r>
          </a:p>
        </p:txBody>
      </p:sp>
      <p:sp>
        <p:nvSpPr>
          <p:cNvPr id="4"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147D318-97CD-48EE-A025-5784E0F3C3BA}" type="slidenum">
              <a:rPr kumimoji="0" lang="en-US" altLang="en-US" sz="1200" b="0" i="0" u="none" strike="noStrike" kern="1200" cap="none" spc="0" normalizeH="0" baseline="0" noProof="0" smtClean="0">
                <a:ln>
                  <a:noFill/>
                </a:ln>
                <a:solidFill>
                  <a:srgbClr val="8D8D8D"/>
                </a:solidFill>
                <a:effectLst/>
                <a:uLnTx/>
                <a:uFillTx/>
                <a:latin typeface="Lucida Sans Unicode" panose="020B0602030504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srgbClr val="8D8D8D"/>
              </a:solidFill>
              <a:effectLst/>
              <a:uLnTx/>
              <a:uFillTx/>
              <a:latin typeface="Lucida Sans Unicode" panose="020B0602030504020204" pitchFamily="34" charset="0"/>
              <a:ea typeface="+mn-ea"/>
              <a:cs typeface="+mn-cs"/>
            </a:endParaRPr>
          </a:p>
        </p:txBody>
      </p:sp>
    </p:spTree>
    <p:extLst>
      <p:ext uri="{BB962C8B-B14F-4D97-AF65-F5344CB8AC3E}">
        <p14:creationId xmlns:p14="http://schemas.microsoft.com/office/powerpoint/2010/main" val="1466486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Telehealth</a:t>
            </a:r>
          </a:p>
        </p:txBody>
      </p:sp>
      <p:sp>
        <p:nvSpPr>
          <p:cNvPr id="3" name="Content Placeholder 2"/>
          <p:cNvSpPr>
            <a:spLocks noGrp="1"/>
          </p:cNvSpPr>
          <p:nvPr>
            <p:ph idx="1"/>
          </p:nvPr>
        </p:nvSpPr>
        <p:spPr/>
        <p:txBody>
          <a:bodyPr>
            <a:normAutofit fontScale="92500" lnSpcReduction="20000"/>
          </a:bodyPr>
          <a:lstStyle/>
          <a:p>
            <a:r>
              <a:rPr lang="en-US" dirty="0"/>
              <a:t>Telehealth has emerged as a critical tool to support delivery of needed services in response to the public health emergency </a:t>
            </a:r>
          </a:p>
          <a:p>
            <a:endParaRPr lang="en-US" dirty="0"/>
          </a:p>
          <a:p>
            <a:r>
              <a:rPr lang="en-US" dirty="0"/>
              <a:t>To support the use of telehealth for patients and by providers, HCA has made available:</a:t>
            </a:r>
          </a:p>
          <a:p>
            <a:pPr lvl="1"/>
            <a:r>
              <a:rPr lang="en-US" dirty="0"/>
              <a:t>Zoom licenses for providers</a:t>
            </a:r>
          </a:p>
          <a:p>
            <a:pPr lvl="1"/>
            <a:r>
              <a:rPr lang="en-US" dirty="0"/>
              <a:t>Loaner laptops for providers</a:t>
            </a:r>
          </a:p>
          <a:p>
            <a:pPr lvl="1"/>
            <a:r>
              <a:rPr lang="en-US" dirty="0"/>
              <a:t>Cell phones for patients and providers</a:t>
            </a:r>
          </a:p>
          <a:p>
            <a:pPr lvl="1"/>
            <a:r>
              <a:rPr lang="en-US" dirty="0"/>
              <a:t>Supported telehealth training and technical assistance through the Behavioral Health Institute</a:t>
            </a:r>
          </a:p>
        </p:txBody>
      </p:sp>
    </p:spTree>
    <p:extLst>
      <p:ext uri="{BB962C8B-B14F-4D97-AF65-F5344CB8AC3E}">
        <p14:creationId xmlns:p14="http://schemas.microsoft.com/office/powerpoint/2010/main" val="276379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94A549-58B6-417F-A0A8-3B84DBC9C4BA}" type="slidenum">
              <a:rPr kumimoji="0" lang="en-US" altLang="en-US" sz="1200" b="0" i="0" u="none" strike="noStrike" kern="1200" cap="none" spc="0" normalizeH="0" baseline="0" noProof="0">
                <a:ln>
                  <a:noFill/>
                </a:ln>
                <a:solidFill>
                  <a:srgbClr val="8D8D8D"/>
                </a:solidFill>
                <a:effectLst/>
                <a:uLnTx/>
                <a:uFillTx/>
                <a:latin typeface="Lucida Sans Unicode" panose="020B0602030504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srgbClr val="8D8D8D"/>
              </a:solidFill>
              <a:effectLst/>
              <a:uLnTx/>
              <a:uFillTx/>
              <a:latin typeface="Lucida Sans Unicode" panose="020B0602030504020204" pitchFamily="34" charset="0"/>
              <a:ea typeface="+mn-ea"/>
              <a:cs typeface="+mn-cs"/>
            </a:endParaRPr>
          </a:p>
        </p:txBody>
      </p:sp>
      <p:sp>
        <p:nvSpPr>
          <p:cNvPr id="2" name="TextBox 1">
            <a:extLst>
              <a:ext uri="{FF2B5EF4-FFF2-40B4-BE49-F238E27FC236}">
                <a16:creationId xmlns:a16="http://schemas.microsoft.com/office/drawing/2014/main" id="{645DBD6F-DA24-4549-81E0-0305CCDD65F3}"/>
              </a:ext>
            </a:extLst>
          </p:cNvPr>
          <p:cNvSpPr txBox="1"/>
          <p:nvPr/>
        </p:nvSpPr>
        <p:spPr>
          <a:xfrm>
            <a:off x="152400" y="2438400"/>
            <a:ext cx="8839200" cy="769441"/>
          </a:xfrm>
          <a:prstGeom prst="rect">
            <a:avLst/>
          </a:prstGeom>
          <a:solidFill>
            <a:schemeClr val="accent1">
              <a:lumMod val="60000"/>
              <a:lumOff val="4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Telehealth Update 2</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7678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B3668"/>
                </a:solidFill>
              </a:rPr>
              <a:t>HCA Telehealth Resources</a:t>
            </a:r>
          </a:p>
        </p:txBody>
      </p:sp>
      <p:sp>
        <p:nvSpPr>
          <p:cNvPr id="3" name="Content Placeholder 2"/>
          <p:cNvSpPr>
            <a:spLocks noGrp="1"/>
          </p:cNvSpPr>
          <p:nvPr>
            <p:ph idx="1"/>
          </p:nvPr>
        </p:nvSpPr>
        <p:spPr/>
        <p:txBody>
          <a:bodyPr>
            <a:normAutofit fontScale="55000" lnSpcReduction="20000"/>
          </a:bodyPr>
          <a:lstStyle/>
          <a:p>
            <a:endParaRPr lang="en-US" sz="1050" dirty="0">
              <a:solidFill>
                <a:srgbClr val="000000"/>
              </a:solidFill>
            </a:endParaRPr>
          </a:p>
          <a:p>
            <a:r>
              <a:rPr lang="en-US" sz="1050" dirty="0">
                <a:solidFill>
                  <a:srgbClr val="000000"/>
                </a:solidFill>
              </a:rPr>
              <a:t> </a:t>
            </a:r>
            <a:r>
              <a:rPr lang="en-US" b="1" dirty="0">
                <a:solidFill>
                  <a:srgbClr val="000000"/>
                </a:solidFill>
                <a:latin typeface="Calibri" panose="020F0502020204030204" pitchFamily="34" charset="0"/>
              </a:rPr>
              <a:t>Apple Health (Medicaid) telemedicine &amp; telehealth brief: </a:t>
            </a:r>
            <a:r>
              <a:rPr lang="en-US" dirty="0">
                <a:solidFill>
                  <a:srgbClr val="000000"/>
                </a:solidFill>
                <a:latin typeface="Calibri" panose="020F0502020204030204" pitchFamily="34" charset="0"/>
                <a:hlinkClick r:id="rId2"/>
              </a:rPr>
              <a:t>h</a:t>
            </a:r>
            <a:r>
              <a:rPr lang="en-US" dirty="0">
                <a:hlinkClick r:id="rId2"/>
              </a:rPr>
              <a:t>ttps://www.hca.wa.gov/assets/billers-and-providers/telehealth-brief-for-COVID-03-2020.pdf</a:t>
            </a:r>
            <a:endParaRPr lang="en-US" dirty="0"/>
          </a:p>
          <a:p>
            <a:endParaRPr lang="en-US" dirty="0"/>
          </a:p>
          <a:p>
            <a:r>
              <a:rPr lang="en-US" b="1" dirty="0"/>
              <a:t>HCA offers limited number of no-cost telehealth technology licenses for providers: </a:t>
            </a:r>
            <a:r>
              <a:rPr lang="en-US" dirty="0">
                <a:hlinkClick r:id="rId3"/>
              </a:rPr>
              <a:t>https://www.hca.wa.gov/hca-offers-limited-number-no-cost-telehealth-technology-licenses-providers</a:t>
            </a:r>
            <a:r>
              <a:rPr lang="en-US" dirty="0"/>
              <a:t> </a:t>
            </a:r>
          </a:p>
          <a:p>
            <a:endParaRPr lang="en-US" dirty="0"/>
          </a:p>
          <a:p>
            <a:r>
              <a:rPr lang="en-US" b="1" dirty="0"/>
              <a:t>HCA statement on security in telehealth technology: </a:t>
            </a:r>
            <a:r>
              <a:rPr lang="en-US" dirty="0">
                <a:hlinkClick r:id="rId4"/>
              </a:rPr>
              <a:t>https://www.hca.wa.gov/hca-statement-security-telehealth-technology</a:t>
            </a:r>
            <a:r>
              <a:rPr lang="en-US" dirty="0"/>
              <a:t> </a:t>
            </a:r>
          </a:p>
          <a:p>
            <a:endParaRPr lang="en-US" dirty="0"/>
          </a:p>
          <a:p>
            <a:r>
              <a:rPr lang="en-US" b="1" dirty="0"/>
              <a:t>Apple Health (Medicaid) telehealth policy (4/30/2020):  </a:t>
            </a:r>
          </a:p>
          <a:p>
            <a:pPr lvl="1"/>
            <a:r>
              <a:rPr lang="en-US" dirty="0">
                <a:hlinkClick r:id="rId5"/>
              </a:rPr>
              <a:t>slide deck</a:t>
            </a:r>
            <a:r>
              <a:rPr lang="en-US" dirty="0"/>
              <a:t>: https://www.hca.wa.gov/assets/apple-health-telehealth-webinar-4-30-2020.pdf</a:t>
            </a:r>
          </a:p>
          <a:p>
            <a:pPr lvl="1"/>
            <a:r>
              <a:rPr lang="en-US" dirty="0"/>
              <a:t> </a:t>
            </a:r>
            <a:r>
              <a:rPr lang="en-US" dirty="0">
                <a:hlinkClick r:id="rId6"/>
              </a:rPr>
              <a:t>recorded webinar</a:t>
            </a:r>
            <a:r>
              <a:rPr lang="en-US" dirty="0"/>
              <a:t>: (4/30/2020): </a:t>
            </a:r>
            <a:r>
              <a:rPr lang="en-US" dirty="0">
                <a:hlinkClick r:id="rId7"/>
              </a:rPr>
              <a:t>https://www.youtube.com/watch?v=DsCl9SRMq-g&amp;feature=youtu.be</a:t>
            </a:r>
            <a:endParaRPr lang="en-US" dirty="0"/>
          </a:p>
          <a:p>
            <a:endParaRPr lang="en-US" dirty="0"/>
          </a:p>
        </p:txBody>
      </p:sp>
    </p:spTree>
    <p:extLst>
      <p:ext uri="{BB962C8B-B14F-4D97-AF65-F5344CB8AC3E}">
        <p14:creationId xmlns:p14="http://schemas.microsoft.com/office/powerpoint/2010/main" val="2937837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B3668"/>
                </a:solidFill>
              </a:rPr>
              <a:t>HCA Telehealth Resources</a:t>
            </a:r>
          </a:p>
        </p:txBody>
      </p:sp>
      <p:sp>
        <p:nvSpPr>
          <p:cNvPr id="3" name="Content Placeholder 2"/>
          <p:cNvSpPr>
            <a:spLocks noGrp="1"/>
          </p:cNvSpPr>
          <p:nvPr>
            <p:ph idx="1"/>
          </p:nvPr>
        </p:nvSpPr>
        <p:spPr/>
        <p:txBody>
          <a:bodyPr/>
          <a:lstStyle/>
          <a:p>
            <a:pPr lvl="0"/>
            <a:r>
              <a:rPr lang="en-US" sz="1800" b="1" dirty="0">
                <a:solidFill>
                  <a:prstClr val="black"/>
                </a:solidFill>
              </a:rPr>
              <a:t>Behavioral Health: Telehealth technical assistance for providers (recorded): </a:t>
            </a:r>
            <a:r>
              <a:rPr lang="en-US" sz="1800" dirty="0">
                <a:solidFill>
                  <a:prstClr val="black"/>
                </a:solidFill>
                <a:hlinkClick r:id="rId2"/>
              </a:rPr>
              <a:t>https://www.youtube.com/watch?v=Qgtt5e8bv54&amp;feature=youtu.be</a:t>
            </a:r>
            <a:endParaRPr lang="en-US" sz="1800" dirty="0">
              <a:solidFill>
                <a:prstClr val="black"/>
              </a:solidFill>
            </a:endParaRPr>
          </a:p>
          <a:p>
            <a:pPr lvl="0"/>
            <a:endParaRPr lang="en-US" sz="1800" dirty="0">
              <a:solidFill>
                <a:prstClr val="black"/>
              </a:solidFill>
            </a:endParaRPr>
          </a:p>
          <a:p>
            <a:pPr lvl="0"/>
            <a:endParaRPr lang="en-US" sz="675" dirty="0">
              <a:solidFill>
                <a:srgbClr val="000000"/>
              </a:solidFill>
              <a:latin typeface="Cambria" panose="02040503050406030204" pitchFamily="18" charset="0"/>
            </a:endParaRPr>
          </a:p>
          <a:p>
            <a:pPr lvl="0"/>
            <a:endParaRPr lang="en-US" sz="675" dirty="0">
              <a:solidFill>
                <a:prstClr val="black"/>
              </a:solidFill>
              <a:latin typeface="Cambria" panose="02040503050406030204" pitchFamily="18" charset="0"/>
            </a:endParaRPr>
          </a:p>
          <a:p>
            <a:pPr lvl="0"/>
            <a:r>
              <a:rPr lang="en-US" sz="675" dirty="0">
                <a:solidFill>
                  <a:prstClr val="black"/>
                </a:solidFill>
                <a:latin typeface="Cambria" panose="02040503050406030204" pitchFamily="18" charset="0"/>
              </a:rPr>
              <a:t> </a:t>
            </a:r>
            <a:r>
              <a:rPr lang="en-US" sz="1800" b="1" dirty="0">
                <a:solidFill>
                  <a:srgbClr val="13284E"/>
                </a:solidFill>
                <a:latin typeface="Cambria" panose="02040503050406030204" pitchFamily="18" charset="0"/>
              </a:rPr>
              <a:t>DBHR COVID-19 weekly call (updated 4/14/2020)</a:t>
            </a:r>
            <a:endParaRPr lang="en-US" sz="1800" dirty="0">
              <a:solidFill>
                <a:prstClr val="black"/>
              </a:solidFill>
              <a:hlinkClick r:id="rId3"/>
            </a:endParaRPr>
          </a:p>
          <a:p>
            <a:pPr lvl="0"/>
            <a:r>
              <a:rPr lang="en-US" sz="1800" dirty="0">
                <a:solidFill>
                  <a:prstClr val="black"/>
                </a:solidFill>
                <a:hlinkClick r:id="rId3"/>
              </a:rPr>
              <a:t>https://www.hca.wa.gov/assets/program/covid-19-call-20200413.pdf</a:t>
            </a:r>
          </a:p>
          <a:p>
            <a:endParaRPr lang="en-US" dirty="0"/>
          </a:p>
        </p:txBody>
      </p:sp>
    </p:spTree>
    <p:extLst>
      <p:ext uri="{BB962C8B-B14F-4D97-AF65-F5344CB8AC3E}">
        <p14:creationId xmlns:p14="http://schemas.microsoft.com/office/powerpoint/2010/main" val="720882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B3668"/>
                </a:solidFill>
              </a:rPr>
              <a:t>HCA Telehealth Resources</a:t>
            </a:r>
          </a:p>
        </p:txBody>
      </p:sp>
      <p:sp>
        <p:nvSpPr>
          <p:cNvPr id="3" name="Content Placeholder 2"/>
          <p:cNvSpPr>
            <a:spLocks noGrp="1"/>
          </p:cNvSpPr>
          <p:nvPr>
            <p:ph idx="1"/>
          </p:nvPr>
        </p:nvSpPr>
        <p:spPr/>
        <p:txBody>
          <a:bodyPr>
            <a:normAutofit/>
          </a:bodyPr>
          <a:lstStyle/>
          <a:p>
            <a:pPr lvl="0"/>
            <a:endParaRPr lang="en-US" sz="825" b="1" dirty="0">
              <a:solidFill>
                <a:prstClr val="black"/>
              </a:solidFill>
            </a:endParaRPr>
          </a:p>
          <a:p>
            <a:pPr lvl="0"/>
            <a:r>
              <a:rPr lang="en-US" sz="1800" b="1" dirty="0">
                <a:solidFill>
                  <a:prstClr val="black"/>
                </a:solidFill>
              </a:rPr>
              <a:t>For COVID-19 billing, coding, or telehealth policy questions:</a:t>
            </a:r>
            <a:r>
              <a:rPr lang="en-US" sz="1800" dirty="0">
                <a:solidFill>
                  <a:prstClr val="black"/>
                </a:solidFill>
              </a:rPr>
              <a:t> </a:t>
            </a:r>
            <a:r>
              <a:rPr lang="en-US" sz="1800" dirty="0">
                <a:solidFill>
                  <a:prstClr val="black"/>
                </a:solidFill>
                <a:hlinkClick r:id="rId2"/>
              </a:rPr>
              <a:t>HCAAH_COVID19@hca.wa.gov​</a:t>
            </a:r>
            <a:r>
              <a:rPr lang="en-US" sz="1800" dirty="0">
                <a:solidFill>
                  <a:prstClr val="black"/>
                </a:solidFill>
              </a:rPr>
              <a:t>  </a:t>
            </a:r>
          </a:p>
          <a:p>
            <a:pPr lvl="0"/>
            <a:endParaRPr lang="en-US" sz="1800" dirty="0">
              <a:solidFill>
                <a:prstClr val="black"/>
              </a:solidFill>
            </a:endParaRPr>
          </a:p>
          <a:p>
            <a:pPr lvl="0"/>
            <a:endParaRPr lang="en-US" sz="1800" dirty="0">
              <a:solidFill>
                <a:prstClr val="black"/>
              </a:solidFill>
              <a:hlinkClick r:id="rId3"/>
            </a:endParaRPr>
          </a:p>
          <a:p>
            <a:pPr lvl="0"/>
            <a:endParaRPr lang="en-US" sz="1800" b="1" dirty="0">
              <a:solidFill>
                <a:prstClr val="black"/>
              </a:solidFill>
            </a:endParaRPr>
          </a:p>
          <a:p>
            <a:pPr lvl="0"/>
            <a:r>
              <a:rPr lang="en-US" sz="1800" b="1" dirty="0">
                <a:solidFill>
                  <a:prstClr val="black"/>
                </a:solidFill>
              </a:rPr>
              <a:t>Telehealth guidance for Apple Health clients: </a:t>
            </a:r>
            <a:r>
              <a:rPr lang="en-US" sz="1800" dirty="0">
                <a:solidFill>
                  <a:prstClr val="black"/>
                </a:solidFill>
                <a:hlinkClick r:id="rId4"/>
              </a:rPr>
              <a:t>https://www.hca.wa.gov/assets/free-or-low-cost/telehealth-guidance-apple-health-clients.pdf</a:t>
            </a:r>
            <a:endParaRPr lang="en-US" sz="1800" dirty="0">
              <a:solidFill>
                <a:prstClr val="black"/>
              </a:solidFill>
            </a:endParaRPr>
          </a:p>
          <a:p>
            <a:pPr lvl="0"/>
            <a:endParaRPr lang="en-US" sz="1800" dirty="0">
              <a:solidFill>
                <a:prstClr val="black"/>
              </a:solidFill>
            </a:endParaRPr>
          </a:p>
          <a:p>
            <a:pPr lvl="0"/>
            <a:endParaRPr lang="en-US" sz="1800" dirty="0">
              <a:solidFill>
                <a:prstClr val="black"/>
              </a:solidFill>
            </a:endParaRPr>
          </a:p>
          <a:p>
            <a:pPr lvl="0"/>
            <a:endParaRPr lang="en-US" sz="825" dirty="0">
              <a:solidFill>
                <a:prstClr val="black"/>
              </a:solidFill>
            </a:endParaRPr>
          </a:p>
          <a:p>
            <a:pPr marL="0" indent="0">
              <a:buNone/>
            </a:pPr>
            <a:endParaRPr lang="en-US" dirty="0">
              <a:hlinkClick r:id="rId3"/>
            </a:endParaRPr>
          </a:p>
          <a:p>
            <a:pPr marL="0" indent="0">
              <a:buNone/>
            </a:pPr>
            <a:endParaRPr lang="en-US" dirty="0"/>
          </a:p>
        </p:txBody>
      </p:sp>
    </p:spTree>
    <p:extLst>
      <p:ext uri="{BB962C8B-B14F-4D97-AF65-F5344CB8AC3E}">
        <p14:creationId xmlns:p14="http://schemas.microsoft.com/office/powerpoint/2010/main" val="3374010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400" dirty="0"/>
              <a:t>Bi-Monthly HIT Operational Plan Meetings</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33D3E7-4393-45F8-AA3A-16A7CEC56B7D}" type="slidenum">
              <a:rPr lang="en-US" altLang="en-US">
                <a:solidFill>
                  <a:srgbClr val="8D8D8D"/>
                </a:solidFill>
                <a:latin typeface="Lucida Sans Unicode" panose="020B0602030504020204" pitchFamily="34" charset="0"/>
              </a:rPr>
              <a:pPr eaLnBrk="1" hangingPunct="1"/>
              <a:t>44</a:t>
            </a:fld>
            <a:endParaRPr lang="en-US" altLang="en-US" dirty="0">
              <a:solidFill>
                <a:srgbClr val="8D8D8D"/>
              </a:solidFill>
              <a:latin typeface="Lucida Sans Unicode" panose="020B0602030504020204" pitchFamily="34" charset="0"/>
            </a:endParaRPr>
          </a:p>
        </p:txBody>
      </p:sp>
      <p:sp>
        <p:nvSpPr>
          <p:cNvPr id="5" name="Content Placeholder 4">
            <a:extLst>
              <a:ext uri="{FF2B5EF4-FFF2-40B4-BE49-F238E27FC236}">
                <a16:creationId xmlns:a16="http://schemas.microsoft.com/office/drawing/2014/main" id="{EF4D2882-763B-564A-8B78-573250305AE7}"/>
              </a:ext>
            </a:extLst>
          </p:cNvPr>
          <p:cNvSpPr>
            <a:spLocks noGrp="1"/>
          </p:cNvSpPr>
          <p:nvPr>
            <p:ph idx="1"/>
          </p:nvPr>
        </p:nvSpPr>
        <p:spPr>
          <a:xfrm>
            <a:off x="457200" y="2528062"/>
            <a:ext cx="8229600" cy="3810000"/>
          </a:xfrm>
        </p:spPr>
        <p:txBody>
          <a:bodyPr/>
          <a:lstStyle/>
          <a:p>
            <a:r>
              <a:rPr lang="en-US" dirty="0"/>
              <a:t>4</a:t>
            </a:r>
            <a:r>
              <a:rPr lang="en-US" baseline="30000" dirty="0"/>
              <a:t>th</a:t>
            </a:r>
            <a:r>
              <a:rPr lang="en-US" dirty="0"/>
              <a:t> Tues. of every other month. </a:t>
            </a:r>
          </a:p>
          <a:p>
            <a:endParaRPr lang="en-US" dirty="0"/>
          </a:p>
          <a:p>
            <a:r>
              <a:rPr lang="en-US" dirty="0">
                <a:solidFill>
                  <a:schemeClr val="tx1"/>
                </a:solidFill>
              </a:rPr>
              <a:t>Next meeting: July 28</a:t>
            </a:r>
          </a:p>
          <a:p>
            <a:endParaRPr lang="en-US" dirty="0">
              <a:solidFill>
                <a:srgbClr val="FF0000"/>
              </a:solidFill>
            </a:endParaRPr>
          </a:p>
          <a:p>
            <a:r>
              <a:rPr lang="en-US" dirty="0"/>
              <a:t>Same webinar, phone number, meeting room.   Available at:</a:t>
            </a:r>
          </a:p>
          <a:p>
            <a:pPr marL="400050" lvl="1" indent="0">
              <a:buNone/>
            </a:pPr>
            <a:r>
              <a:rPr lang="en-US" sz="2800" u="sng" dirty="0">
                <a:hlinkClick r:id="rId3"/>
              </a:rPr>
              <a:t>https://attendee.gotowebinar.com/register/6533460124218503425</a:t>
            </a:r>
            <a:r>
              <a:rPr lang="en-US" sz="2800" dirty="0"/>
              <a:t> </a:t>
            </a:r>
          </a:p>
        </p:txBody>
      </p:sp>
    </p:spTree>
    <p:extLst>
      <p:ext uri="{BB962C8B-B14F-4D97-AF65-F5344CB8AC3E}">
        <p14:creationId xmlns:p14="http://schemas.microsoft.com/office/powerpoint/2010/main" val="3414584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Questions?</a:t>
            </a:r>
          </a:p>
        </p:txBody>
      </p:sp>
      <p:sp>
        <p:nvSpPr>
          <p:cNvPr id="7171" name="Content Placeholder 2"/>
          <p:cNvSpPr>
            <a:spLocks noGrp="1"/>
          </p:cNvSpPr>
          <p:nvPr>
            <p:ph sz="half" idx="1"/>
          </p:nvPr>
        </p:nvSpPr>
        <p:spPr>
          <a:xfrm>
            <a:off x="457200" y="2362200"/>
            <a:ext cx="8229600" cy="3733800"/>
          </a:xfrm>
        </p:spPr>
        <p:txBody>
          <a:bodyPr/>
          <a:lstStyle/>
          <a:p>
            <a:pPr eaLnBrk="1" hangingPunct="1">
              <a:buFont typeface="Arial" panose="020B0604020202020204" pitchFamily="34" charset="0"/>
              <a:buNone/>
            </a:pPr>
            <a:r>
              <a:rPr lang="en-US" altLang="en-US" dirty="0">
                <a:solidFill>
                  <a:schemeClr val="tx1"/>
                </a:solidFill>
              </a:rPr>
              <a:t>More Information: </a:t>
            </a:r>
          </a:p>
          <a:p>
            <a:pPr eaLnBrk="1" hangingPunct="1">
              <a:buFont typeface="Arial" panose="020B0604020202020204" pitchFamily="34" charset="0"/>
              <a:buNone/>
            </a:pPr>
            <a:r>
              <a:rPr lang="en-US" altLang="en-US" dirty="0">
                <a:solidFill>
                  <a:schemeClr val="tx1"/>
                </a:solidFill>
              </a:rPr>
              <a:t>	</a:t>
            </a:r>
            <a:r>
              <a:rPr lang="en-US" altLang="en-US" dirty="0" smtClean="0">
                <a:solidFill>
                  <a:schemeClr val="tx1"/>
                </a:solidFill>
              </a:rPr>
              <a:t>Bi-monthly </a:t>
            </a:r>
            <a:r>
              <a:rPr lang="en-US" altLang="en-US" dirty="0">
                <a:solidFill>
                  <a:schemeClr val="tx1"/>
                </a:solidFill>
              </a:rPr>
              <a:t>updates will be posted on HCA Transformation website. </a:t>
            </a:r>
          </a:p>
          <a:p>
            <a:pPr eaLnBrk="1" hangingPunct="1">
              <a:buNone/>
            </a:pPr>
            <a:r>
              <a:rPr lang="en-US" sz="2000" dirty="0">
                <a:hlinkClick r:id="rId3"/>
              </a:rPr>
              <a:t>https://www.hca.wa.gov/about-hca/health-information-technology/washington-state-medicaid-hit-plan</a:t>
            </a:r>
            <a:endParaRPr lang="en-US" altLang="en-US" sz="2000" dirty="0">
              <a:solidFill>
                <a:schemeClr val="tx1"/>
              </a:solidFill>
            </a:endParaRPr>
          </a:p>
          <a:p>
            <a:pPr eaLnBrk="1" hangingPunct="1">
              <a:buFont typeface="Arial" panose="020B0604020202020204" pitchFamily="34" charset="0"/>
              <a:buNone/>
            </a:pPr>
            <a:endParaRPr lang="en-US" altLang="en-US" dirty="0">
              <a:solidFill>
                <a:srgbClr val="10253F"/>
              </a:solidFill>
            </a:endParaRPr>
          </a:p>
          <a:p>
            <a:pPr eaLnBrk="1" hangingPunct="1">
              <a:buFont typeface="Arial" panose="020B0604020202020204" pitchFamily="34" charset="0"/>
              <a:buNone/>
            </a:pPr>
            <a:r>
              <a:rPr lang="en-US" altLang="en-US" sz="2400" dirty="0">
                <a:solidFill>
                  <a:schemeClr val="tx1"/>
                </a:solidFill>
              </a:rPr>
              <a:t>Jennie Harvell, </a:t>
            </a:r>
          </a:p>
          <a:p>
            <a:pPr eaLnBrk="1" hangingPunct="1">
              <a:buFont typeface="Arial" panose="020B0604020202020204" pitchFamily="34" charset="0"/>
              <a:buNone/>
            </a:pPr>
            <a:r>
              <a:rPr lang="en-US" altLang="en-US" sz="2000" dirty="0">
                <a:solidFill>
                  <a:schemeClr val="tx1"/>
                </a:solidFill>
              </a:rPr>
              <a:t>Health IT Section</a:t>
            </a:r>
          </a:p>
          <a:p>
            <a:pPr eaLnBrk="1" hangingPunct="1">
              <a:buNone/>
            </a:pPr>
            <a:r>
              <a:rPr lang="en-US" sz="2000" dirty="0">
                <a:solidFill>
                  <a:schemeClr val="tx1"/>
                </a:solidFill>
              </a:rPr>
              <a:t>jennie.harvell@hca.wa.gov </a:t>
            </a:r>
          </a:p>
          <a:p>
            <a:pPr marL="0" indent="0">
              <a:buNone/>
            </a:pPr>
            <a:r>
              <a:rPr lang="en-US" dirty="0"/>
              <a:t/>
            </a:r>
            <a:br>
              <a:rPr lang="en-US" dirty="0"/>
            </a:br>
            <a:endParaRPr lang="en-US" dirty="0"/>
          </a:p>
          <a:p>
            <a:pPr eaLnBrk="1" hangingPunct="1">
              <a:buFont typeface="Arial" panose="020B0604020202020204" pitchFamily="34" charset="0"/>
              <a:buNone/>
            </a:pPr>
            <a:endParaRPr lang="en-US" altLang="en-US" sz="2400" dirty="0">
              <a:solidFill>
                <a:schemeClr val="tx1"/>
              </a:solidFill>
            </a:endParaRP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483CD4-6735-441A-8BA9-8FFECE3175D5}" type="slidenum">
              <a:rPr lang="en-US" altLang="en-US">
                <a:solidFill>
                  <a:srgbClr val="8D8D8D"/>
                </a:solidFill>
                <a:latin typeface="Lucida Sans Unicode" panose="020B0602030504020204" pitchFamily="34" charset="0"/>
              </a:rPr>
              <a:pPr eaLnBrk="1" hangingPunct="1"/>
              <a:t>45</a:t>
            </a:fld>
            <a:endParaRPr lang="en-US" altLang="en-US" dirty="0">
              <a:solidFill>
                <a:srgbClr val="8D8D8D"/>
              </a:solidFill>
              <a:latin typeface="Lucida Sans Unicode" panose="020B0602030504020204" pitchFamily="34" charset="0"/>
            </a:endParaRPr>
          </a:p>
        </p:txBody>
      </p:sp>
    </p:spTree>
    <p:extLst>
      <p:ext uri="{BB962C8B-B14F-4D97-AF65-F5344CB8AC3E}">
        <p14:creationId xmlns:p14="http://schemas.microsoft.com/office/powerpoint/2010/main" val="226981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Zoom Licenses</a:t>
            </a:r>
          </a:p>
        </p:txBody>
      </p:sp>
      <p:sp>
        <p:nvSpPr>
          <p:cNvPr id="3" name="Content Placeholder 2"/>
          <p:cNvSpPr>
            <a:spLocks noGrp="1"/>
          </p:cNvSpPr>
          <p:nvPr>
            <p:ph idx="1"/>
          </p:nvPr>
        </p:nvSpPr>
        <p:spPr/>
        <p:txBody>
          <a:bodyPr/>
          <a:lstStyle/>
          <a:p>
            <a:pPr marL="257175" indent="-257175">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rPr>
              <a:t>The Zoom license program</a:t>
            </a:r>
          </a:p>
          <a:p>
            <a:pPr marL="557213" lvl="1" indent="-214313">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rPr>
              <a:t>Number distributed -1526 activated, 92 pending</a:t>
            </a:r>
          </a:p>
          <a:p>
            <a:pPr marL="557213" lvl="1" indent="-214313">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rPr>
              <a:t>Types of providers that received.  For example: </a:t>
            </a:r>
          </a:p>
          <a:p>
            <a:pPr lvl="2">
              <a:spcBef>
                <a:spcPts val="0"/>
              </a:spcBef>
              <a:buFont typeface="Wingdings" panose="05000000000000000000" pitchFamily="2" charset="2"/>
              <a:buChar char=""/>
            </a:pPr>
            <a:r>
              <a:rPr lang="en-US" dirty="0">
                <a:latin typeface="Calibri" panose="020F0502020204030204" pitchFamily="34" charset="0"/>
                <a:ea typeface="Calibri" panose="020F0502020204030204" pitchFamily="34" charset="0"/>
              </a:rPr>
              <a:t>BH  </a:t>
            </a:r>
            <a:r>
              <a:rPr lang="en-US" dirty="0">
                <a:ea typeface="Calibri" panose="020F0502020204030204" pitchFamily="34" charset="0"/>
              </a:rPr>
              <a:t>- </a:t>
            </a:r>
            <a:r>
              <a:rPr lang="en-US" dirty="0">
                <a:effectLst/>
                <a:ea typeface="Calibri" panose="020F0502020204030204" pitchFamily="34" charset="0"/>
              </a:rPr>
              <a:t>1212</a:t>
            </a:r>
            <a:endParaRPr lang="en-US" dirty="0">
              <a:ea typeface="Calibri" panose="020F0502020204030204" pitchFamily="34" charset="0"/>
            </a:endParaRPr>
          </a:p>
          <a:p>
            <a:pPr lvl="2">
              <a:spcBef>
                <a:spcPts val="0"/>
              </a:spcBef>
              <a:buFont typeface="Wingdings" panose="05000000000000000000" pitchFamily="2" charset="2"/>
              <a:buChar char=""/>
            </a:pPr>
            <a:r>
              <a:rPr lang="en-US" dirty="0">
                <a:latin typeface="Calibri" panose="020F0502020204030204" pitchFamily="34" charset="0"/>
                <a:ea typeface="Calibri" panose="020F0502020204030204" pitchFamily="34" charset="0"/>
              </a:rPr>
              <a:t>Community – 290 (including Dental)</a:t>
            </a:r>
          </a:p>
          <a:p>
            <a:pPr lvl="2">
              <a:spcBef>
                <a:spcPts val="0"/>
              </a:spcBef>
              <a:buFont typeface="Wingdings" panose="05000000000000000000" pitchFamily="2" charset="2"/>
              <a:buChar char=""/>
            </a:pPr>
            <a:r>
              <a:rPr lang="en-US" dirty="0">
                <a:latin typeface="Calibri" panose="020F0502020204030204" pitchFamily="34" charset="0"/>
                <a:ea typeface="Calibri" panose="020F0502020204030204" pitchFamily="34" charset="0"/>
              </a:rPr>
              <a:t>Tribal providers – We have these, but don’t do separate counts</a:t>
            </a:r>
          </a:p>
          <a:p>
            <a:pPr lvl="2">
              <a:spcBef>
                <a:spcPts val="0"/>
              </a:spcBef>
              <a:buFont typeface="Wingdings" panose="05000000000000000000" pitchFamily="2" charset="2"/>
              <a:buChar char=""/>
            </a:pPr>
            <a:r>
              <a:rPr lang="en-US" dirty="0">
                <a:latin typeface="Calibri" panose="020F0502020204030204" pitchFamily="34" charset="0"/>
                <a:ea typeface="Calibri" panose="020F0502020204030204" pitchFamily="34" charset="0"/>
              </a:rPr>
              <a:t>HCA Staff: 23</a:t>
            </a:r>
          </a:p>
          <a:p>
            <a:pPr marL="557213" lvl="1" indent="-214313">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rPr>
              <a:t>Number of licenses still available – 476 </a:t>
            </a:r>
            <a:endParaRPr lang="en-US" dirty="0"/>
          </a:p>
        </p:txBody>
      </p:sp>
    </p:spTree>
    <p:extLst>
      <p:ext uri="{BB962C8B-B14F-4D97-AF65-F5344CB8AC3E}">
        <p14:creationId xmlns:p14="http://schemas.microsoft.com/office/powerpoint/2010/main" val="54064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Loaner Laptop Program</a:t>
            </a:r>
          </a:p>
        </p:txBody>
      </p:sp>
      <p:sp>
        <p:nvSpPr>
          <p:cNvPr id="3" name="Content Placeholder 2"/>
          <p:cNvSpPr>
            <a:spLocks noGrp="1"/>
          </p:cNvSpPr>
          <p:nvPr>
            <p:ph idx="1"/>
          </p:nvPr>
        </p:nvSpPr>
        <p:spPr/>
        <p:txBody>
          <a:bodyPr/>
          <a:lstStyle/>
          <a:p>
            <a:pPr marL="257175" indent="-257175">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rPr>
              <a:t>The loaner laptop program</a:t>
            </a:r>
          </a:p>
          <a:p>
            <a:pPr marL="557213" lvl="1" indent="-214313">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rPr>
              <a:t>HCA implemented the loaner laptop program 4/8/2020</a:t>
            </a:r>
          </a:p>
          <a:p>
            <a:pPr marL="557213" lvl="1" indent="-214313">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rPr>
              <a:t>Number distributed: 278 (as of 5/20/2020)</a:t>
            </a:r>
          </a:p>
          <a:p>
            <a:pPr marL="557213" lvl="1" indent="-214313">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rPr>
              <a:t>Approximately 300 laptops remain available</a:t>
            </a:r>
          </a:p>
          <a:p>
            <a:pPr marL="557213" lvl="1" indent="-214313">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rPr>
              <a:t>Types of providers that received laptops:</a:t>
            </a:r>
          </a:p>
          <a:p>
            <a:pPr lvl="2">
              <a:spcBef>
                <a:spcPts val="0"/>
              </a:spcBef>
              <a:buFont typeface="Wingdings" panose="05000000000000000000" pitchFamily="2" charset="2"/>
              <a:buChar char=""/>
            </a:pPr>
            <a:r>
              <a:rPr lang="en-US" dirty="0">
                <a:latin typeface="Calibri" panose="020F0502020204030204" pitchFamily="34" charset="0"/>
                <a:ea typeface="Calibri" panose="020F0502020204030204" pitchFamily="34" charset="0"/>
              </a:rPr>
              <a:t>BH</a:t>
            </a:r>
          </a:p>
          <a:p>
            <a:pPr lvl="2">
              <a:spcBef>
                <a:spcPts val="0"/>
              </a:spcBef>
              <a:buFont typeface="Wingdings" panose="05000000000000000000" pitchFamily="2" charset="2"/>
              <a:buChar char=""/>
            </a:pPr>
            <a:r>
              <a:rPr lang="en-US" dirty="0">
                <a:latin typeface="Calibri" panose="020F0502020204030204" pitchFamily="34" charset="0"/>
                <a:ea typeface="Calibri" panose="020F0502020204030204" pitchFamily="34" charset="0"/>
              </a:rPr>
              <a:t>Dental</a:t>
            </a:r>
          </a:p>
          <a:p>
            <a:pPr lvl="2">
              <a:spcBef>
                <a:spcPts val="0"/>
              </a:spcBef>
              <a:buFont typeface="Wingdings" panose="05000000000000000000" pitchFamily="2" charset="2"/>
              <a:buChar char=""/>
            </a:pPr>
            <a:r>
              <a:rPr lang="en-US" dirty="0">
                <a:latin typeface="Calibri" panose="020F0502020204030204" pitchFamily="34" charset="0"/>
                <a:ea typeface="Calibri" panose="020F0502020204030204" pitchFamily="34" charset="0"/>
              </a:rPr>
              <a:t>Medical</a:t>
            </a:r>
          </a:p>
          <a:p>
            <a:pPr lvl="2">
              <a:spcBef>
                <a:spcPts val="0"/>
              </a:spcBef>
              <a:buFont typeface="Wingdings" panose="05000000000000000000" pitchFamily="2" charset="2"/>
              <a:buChar char=""/>
            </a:pPr>
            <a:r>
              <a:rPr lang="en-US" dirty="0">
                <a:latin typeface="Calibri" panose="020F0502020204030204" pitchFamily="34" charset="0"/>
              </a:rPr>
              <a:t>Tribal </a:t>
            </a:r>
          </a:p>
          <a:p>
            <a:pPr lvl="2">
              <a:spcBef>
                <a:spcPts val="0"/>
              </a:spcBef>
              <a:buFont typeface="Wingdings" panose="05000000000000000000" pitchFamily="2" charset="2"/>
              <a:buChar char=""/>
            </a:pPr>
            <a:endParaRPr lang="en-US" dirty="0">
              <a:latin typeface="Calibri" panose="020F0502020204030204" pitchFamily="34" charset="0"/>
            </a:endParaRPr>
          </a:p>
          <a:p>
            <a:pPr marL="342900" lvl="1" indent="0">
              <a:spcBef>
                <a:spcPts val="0"/>
              </a:spcBef>
              <a:buNone/>
            </a:pPr>
            <a:r>
              <a:rPr lang="en-US" dirty="0"/>
              <a:t>See counts/geographic distribution next slide</a:t>
            </a:r>
          </a:p>
        </p:txBody>
      </p:sp>
    </p:spTree>
    <p:extLst>
      <p:ext uri="{BB962C8B-B14F-4D97-AF65-F5344CB8AC3E}">
        <p14:creationId xmlns:p14="http://schemas.microsoft.com/office/powerpoint/2010/main" val="3916054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1824909"/>
            <a:ext cx="8001000" cy="4649932"/>
          </a:xfrm>
          <a:prstGeom prst="rect">
            <a:avLst/>
          </a:prstGeom>
        </p:spPr>
      </p:pic>
      <p:sp>
        <p:nvSpPr>
          <p:cNvPr id="3" name="TextBox 2"/>
          <p:cNvSpPr txBox="1"/>
          <p:nvPr/>
        </p:nvSpPr>
        <p:spPr>
          <a:xfrm>
            <a:off x="1880019" y="1117023"/>
            <a:ext cx="5511381" cy="707886"/>
          </a:xfrm>
          <a:prstGeom prst="rect">
            <a:avLst/>
          </a:prstGeom>
          <a:noFill/>
        </p:spPr>
        <p:txBody>
          <a:bodyPr wrap="none" rtlCol="0">
            <a:spAutoFit/>
          </a:bodyPr>
          <a:lstStyle/>
          <a:p>
            <a:r>
              <a:rPr lang="en-US" sz="4000" spc="-50" dirty="0">
                <a:solidFill>
                  <a:schemeClr val="tx2"/>
                </a:solidFill>
                <a:latin typeface="Tahoma" panose="020B0604030504040204" pitchFamily="34" charset="0"/>
                <a:ea typeface="Tahoma" panose="020B0604030504040204" pitchFamily="34" charset="0"/>
                <a:cs typeface="Tahoma" pitchFamily="34" charset="0"/>
              </a:rPr>
              <a:t>Loaner Laptop Program </a:t>
            </a:r>
          </a:p>
        </p:txBody>
      </p:sp>
    </p:spTree>
    <p:extLst>
      <p:ext uri="{BB962C8B-B14F-4D97-AF65-F5344CB8AC3E}">
        <p14:creationId xmlns:p14="http://schemas.microsoft.com/office/powerpoint/2010/main" val="51809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741" y="874460"/>
            <a:ext cx="7886700" cy="994172"/>
          </a:xfrm>
        </p:spPr>
        <p:txBody>
          <a:bodyPr/>
          <a:lstStyle/>
          <a:p>
            <a:pPr algn="ctr"/>
            <a:r>
              <a:rPr lang="en-US" dirty="0"/>
              <a:t>Free Cell Phones</a:t>
            </a:r>
          </a:p>
        </p:txBody>
      </p:sp>
      <p:sp>
        <p:nvSpPr>
          <p:cNvPr id="3" name="Content Placeholder 2"/>
          <p:cNvSpPr>
            <a:spLocks noGrp="1"/>
          </p:cNvSpPr>
          <p:nvPr>
            <p:ph idx="1"/>
          </p:nvPr>
        </p:nvSpPr>
        <p:spPr>
          <a:xfrm>
            <a:off x="628650" y="1868632"/>
            <a:ext cx="7886700" cy="3621341"/>
          </a:xfrm>
        </p:spPr>
        <p:txBody>
          <a:bodyPr>
            <a:normAutofit fontScale="55000" lnSpcReduction="20000"/>
          </a:bodyPr>
          <a:lstStyle/>
          <a:p>
            <a:pPr>
              <a:spcBef>
                <a:spcPts val="0"/>
              </a:spcBef>
              <a:spcAft>
                <a:spcPts val="0"/>
              </a:spcAft>
            </a:pPr>
            <a:r>
              <a:rPr lang="en-US" dirty="0">
                <a:latin typeface="Calibri" panose="020F0502020204030204" pitchFamily="34" charset="0"/>
                <a:ea typeface="Calibri" panose="020F0502020204030204" pitchFamily="34" charset="0"/>
              </a:rPr>
              <a:t>The free cell phones have been available for the last 2 months</a:t>
            </a:r>
          </a:p>
          <a:p>
            <a:pPr>
              <a:spcBef>
                <a:spcPts val="0"/>
              </a:spcBef>
              <a:spcAft>
                <a:spcPts val="0"/>
              </a:spcAft>
            </a:pPr>
            <a:endParaRPr lang="en-US" dirty="0">
              <a:latin typeface="Calibri" panose="020F0502020204030204" pitchFamily="34" charset="0"/>
              <a:ea typeface="Calibri" panose="020F0502020204030204" pitchFamily="34" charset="0"/>
            </a:endParaRPr>
          </a:p>
          <a:p>
            <a:pPr>
              <a:spcBef>
                <a:spcPts val="0"/>
              </a:spcBef>
            </a:pPr>
            <a:r>
              <a:rPr lang="en-US" dirty="0">
                <a:latin typeface="Calibri" panose="020F0502020204030204" pitchFamily="34" charset="0"/>
                <a:ea typeface="Calibri" panose="020F0502020204030204" pitchFamily="34" charset="0"/>
              </a:rPr>
              <a:t>HCA received and distributed a total of 6,000 cell phones (as of 5/21/2020) </a:t>
            </a:r>
          </a:p>
          <a:p>
            <a:pPr>
              <a:spcBef>
                <a:spcPts val="0"/>
              </a:spcBef>
            </a:pPr>
            <a:endParaRPr lang="en-US" dirty="0">
              <a:latin typeface="Calibri" panose="020F0502020204030204" pitchFamily="34" charset="0"/>
              <a:ea typeface="Calibri" panose="020F0502020204030204" pitchFamily="34" charset="0"/>
            </a:endParaRPr>
          </a:p>
          <a:p>
            <a:pPr>
              <a:spcBef>
                <a:spcPts val="0"/>
              </a:spcBef>
            </a:pPr>
            <a:r>
              <a:rPr lang="en-US" dirty="0">
                <a:latin typeface="Calibri" panose="020F0502020204030204" pitchFamily="34" charset="0"/>
                <a:ea typeface="Calibri" panose="020F0502020204030204" pitchFamily="34" charset="0"/>
              </a:rPr>
              <a:t>The cells phones came with pre-paid monthly plans that support:</a:t>
            </a:r>
          </a:p>
          <a:p>
            <a:pPr marL="900113" lvl="2" indent="-214313">
              <a:spcBef>
                <a:spcPts val="0"/>
              </a:spcBef>
              <a:buFont typeface="Courier New" panose="02070309020205020404" pitchFamily="49" charset="0"/>
              <a:buChar char="o"/>
            </a:pPr>
            <a:r>
              <a:rPr lang="en-US" dirty="0">
                <a:latin typeface="Calibri" panose="020F0502020204030204" pitchFamily="34" charset="0"/>
                <a:ea typeface="Calibri" panose="020F0502020204030204" pitchFamily="34" charset="0"/>
              </a:rPr>
              <a:t>400 minutes </a:t>
            </a:r>
          </a:p>
          <a:p>
            <a:pPr marL="900113" lvl="2" indent="-214313">
              <a:spcBef>
                <a:spcPts val="0"/>
              </a:spcBef>
              <a:buFont typeface="Courier New" panose="02070309020205020404" pitchFamily="49" charset="0"/>
              <a:buChar char="o"/>
            </a:pPr>
            <a:r>
              <a:rPr lang="en-US" dirty="0">
                <a:latin typeface="Calibri" panose="020F0502020204030204" pitchFamily="34" charset="0"/>
                <a:ea typeface="Calibri" panose="020F0502020204030204" pitchFamily="34" charset="0"/>
              </a:rPr>
              <a:t>unlimited data/text</a:t>
            </a:r>
          </a:p>
          <a:p>
            <a:pPr marL="685800" lvl="2" indent="0">
              <a:spcBef>
                <a:spcPts val="0"/>
              </a:spcBef>
              <a:buNone/>
            </a:pPr>
            <a:endParaRPr lang="en-US" dirty="0">
              <a:solidFill>
                <a:srgbClr val="FF0000"/>
              </a:solidFill>
              <a:latin typeface="Calibri" panose="020F0502020204030204" pitchFamily="34" charset="0"/>
              <a:ea typeface="Calibri" panose="020F0502020204030204" pitchFamily="34" charset="0"/>
            </a:endParaRPr>
          </a:p>
          <a:p>
            <a:pPr>
              <a:spcBef>
                <a:spcPts val="0"/>
              </a:spcBef>
            </a:pPr>
            <a:r>
              <a:rPr lang="en-US" dirty="0">
                <a:latin typeface="Calibri" panose="020F0502020204030204" pitchFamily="34" charset="0"/>
                <a:ea typeface="Calibri" panose="020F0502020204030204" pitchFamily="34" charset="0"/>
              </a:rPr>
              <a:t>The phone plans are being paid for monthly through the end of the public health emergency.   </a:t>
            </a:r>
          </a:p>
          <a:p>
            <a:pPr>
              <a:spcBef>
                <a:spcPts val="0"/>
              </a:spcBef>
            </a:pPr>
            <a:endParaRPr lang="en-US" dirty="0">
              <a:latin typeface="Calibri" panose="020F0502020204030204" pitchFamily="34" charset="0"/>
              <a:ea typeface="Calibri" panose="020F0502020204030204" pitchFamily="34" charset="0"/>
            </a:endParaRPr>
          </a:p>
          <a:p>
            <a:pPr>
              <a:spcBef>
                <a:spcPts val="0"/>
              </a:spcBef>
            </a:pPr>
            <a:r>
              <a:rPr lang="en-US" dirty="0">
                <a:latin typeface="Calibri" panose="020F0502020204030204" pitchFamily="34" charset="0"/>
                <a:ea typeface="Calibri" panose="020F0502020204030204" pitchFamily="34" charset="0"/>
              </a:rPr>
              <a:t>At the end of the emergency the phones will be ‘released’ and recipients will have the option to purchase a pay as you go/prepaid plan through either Verizon/T-Mobile depending on which company donated the phones.</a:t>
            </a:r>
          </a:p>
          <a:p>
            <a:pPr>
              <a:spcBef>
                <a:spcPts val="0"/>
              </a:spcBef>
            </a:pPr>
            <a:endParaRPr lang="en-US" dirty="0">
              <a:latin typeface="Calibri" panose="020F0502020204030204" pitchFamily="34" charset="0"/>
              <a:ea typeface="Calibri" panose="020F0502020204030204" pitchFamily="34" charset="0"/>
            </a:endParaRPr>
          </a:p>
          <a:p>
            <a:pPr>
              <a:spcBef>
                <a:spcPts val="0"/>
              </a:spcBef>
            </a:pPr>
            <a:r>
              <a:rPr lang="en-US" dirty="0">
                <a:latin typeface="Calibri" panose="020F0502020204030204" pitchFamily="34" charset="0"/>
                <a:ea typeface="Calibri" panose="020F0502020204030204" pitchFamily="34" charset="0"/>
              </a:rPr>
              <a:t>Types of patients/providers that received the phones were: </a:t>
            </a:r>
          </a:p>
          <a:p>
            <a:pPr>
              <a:spcBef>
                <a:spcPts val="0"/>
              </a:spcBef>
            </a:pPr>
            <a:endParaRPr lang="en-US" dirty="0">
              <a:latin typeface="Calibri" panose="020F0502020204030204" pitchFamily="34" charset="0"/>
              <a:ea typeface="Calibri" panose="020F0502020204030204" pitchFamily="34" charset="0"/>
            </a:endParaRPr>
          </a:p>
          <a:p>
            <a:pPr lvl="1">
              <a:spcBef>
                <a:spcPts val="0"/>
              </a:spcBef>
            </a:pPr>
            <a:r>
              <a:rPr lang="en-US" dirty="0">
                <a:latin typeface="Calibri" panose="020F0502020204030204" pitchFamily="34" charset="0"/>
                <a:ea typeface="Calibri" panose="020F0502020204030204" pitchFamily="34" charset="0"/>
              </a:rPr>
              <a:t>BH, FCS, Dental, Tribal, Area Agency on Aging, Free Clinics, Pediatric Clinics, DOC’s early release inmates with high-medical needs and who qualified for Medicaid</a:t>
            </a:r>
          </a:p>
          <a:p>
            <a:pPr marL="0" indent="0">
              <a:spcBef>
                <a:spcPts val="0"/>
              </a:spcBef>
              <a:buNone/>
            </a:pPr>
            <a:endParaRPr lang="en-US" dirty="0"/>
          </a:p>
        </p:txBody>
      </p:sp>
    </p:spTree>
    <p:extLst>
      <p:ext uri="{BB962C8B-B14F-4D97-AF65-F5344CB8AC3E}">
        <p14:creationId xmlns:p14="http://schemas.microsoft.com/office/powerpoint/2010/main" val="143878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30204"/>
            <a:ext cx="7886700" cy="994172"/>
          </a:xfrm>
        </p:spPr>
        <p:txBody>
          <a:bodyPr>
            <a:noAutofit/>
          </a:bodyPr>
          <a:lstStyle/>
          <a:p>
            <a:r>
              <a:rPr lang="en-US" sz="3200" dirty="0">
                <a:solidFill>
                  <a:srgbClr val="1B3668"/>
                </a:solidFill>
              </a:rPr>
              <a:t>FCC's Lifeline Program: </a:t>
            </a:r>
            <a:br>
              <a:rPr lang="en-US" sz="3200" dirty="0">
                <a:solidFill>
                  <a:srgbClr val="1B3668"/>
                </a:solidFill>
              </a:rPr>
            </a:br>
            <a:r>
              <a:rPr lang="en-US" sz="3200" dirty="0">
                <a:solidFill>
                  <a:srgbClr val="1B3668"/>
                </a:solidFill>
              </a:rPr>
              <a:t>Discounts for Phone and Broadband Service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7018709"/>
              </p:ext>
            </p:extLst>
          </p:nvPr>
        </p:nvGraphicFramePr>
        <p:xfrm>
          <a:off x="455467" y="2235200"/>
          <a:ext cx="8136083" cy="4318000"/>
        </p:xfrm>
        <a:graphic>
          <a:graphicData uri="http://schemas.openxmlformats.org/drawingml/2006/table">
            <a:tbl>
              <a:tblPr firstRow="1" firstCol="1" bandRow="1"/>
              <a:tblGrid>
                <a:gridCol w="8136083">
                  <a:extLst>
                    <a:ext uri="{9D8B030D-6E8A-4147-A177-3AD203B41FA5}">
                      <a16:colId xmlns:a16="http://schemas.microsoft.com/office/drawing/2014/main" val="3400911540"/>
                    </a:ext>
                  </a:extLst>
                </a:gridCol>
              </a:tblGrid>
              <a:tr h="4038600">
                <a:tc>
                  <a:txBody>
                    <a:bodyPr/>
                    <a:lstStyle/>
                    <a:p>
                      <a:pPr marL="0" marR="0">
                        <a:spcBef>
                          <a:spcPts val="0"/>
                        </a:spcBef>
                        <a:spcAft>
                          <a:spcPts val="1125"/>
                        </a:spcAft>
                      </a:pPr>
                      <a:r>
                        <a:rPr lang="en-US" sz="1500" b="0" dirty="0">
                          <a:solidFill>
                            <a:srgbClr val="404040"/>
                          </a:solidFill>
                          <a:effectLst/>
                          <a:latin typeface="+mn-lt"/>
                          <a:ea typeface="Times New Roman" panose="02020603050405020304" pitchFamily="18" charset="0"/>
                        </a:rPr>
                        <a:t>The Federal Communication</a:t>
                      </a:r>
                      <a:r>
                        <a:rPr lang="en-US" sz="1500" b="0" baseline="0" dirty="0">
                          <a:solidFill>
                            <a:srgbClr val="404040"/>
                          </a:solidFill>
                          <a:effectLst/>
                          <a:latin typeface="+mn-lt"/>
                          <a:ea typeface="Times New Roman" panose="02020603050405020304" pitchFamily="18" charset="0"/>
                        </a:rPr>
                        <a:t> Commission’</a:t>
                      </a:r>
                      <a:r>
                        <a:rPr lang="en-US" sz="1500" b="0" dirty="0">
                          <a:solidFill>
                            <a:srgbClr val="404040"/>
                          </a:solidFill>
                          <a:effectLst/>
                          <a:latin typeface="+mn-lt"/>
                          <a:ea typeface="Times New Roman" panose="02020603050405020304" pitchFamily="18" charset="0"/>
                        </a:rPr>
                        <a:t>s (FCC’s) Lifeline Program</a:t>
                      </a:r>
                      <a:r>
                        <a:rPr lang="en-US" sz="1500" b="0" baseline="0" dirty="0">
                          <a:solidFill>
                            <a:srgbClr val="404040"/>
                          </a:solidFill>
                          <a:effectLst/>
                          <a:latin typeface="+mn-lt"/>
                          <a:ea typeface="Times New Roman" panose="02020603050405020304" pitchFamily="18" charset="0"/>
                        </a:rPr>
                        <a:t> </a:t>
                      </a:r>
                      <a:r>
                        <a:rPr lang="en-US" sz="1500" b="0" dirty="0">
                          <a:solidFill>
                            <a:srgbClr val="404040"/>
                          </a:solidFill>
                          <a:effectLst/>
                          <a:latin typeface="+mn-lt"/>
                          <a:ea typeface="Times New Roman" panose="02020603050405020304" pitchFamily="18" charset="0"/>
                        </a:rPr>
                        <a:t>provides monthly discounts on phone and broadband service to qualifying low-income consumers.  </a:t>
                      </a:r>
                    </a:p>
                    <a:p>
                      <a:pPr marL="285750" marR="0" indent="-285750">
                        <a:spcBef>
                          <a:spcPts val="0"/>
                        </a:spcBef>
                        <a:spcAft>
                          <a:spcPts val="1125"/>
                        </a:spcAft>
                        <a:buFont typeface="Arial" panose="020B0604020202020204" pitchFamily="34" charset="0"/>
                        <a:buChar char="•"/>
                      </a:pPr>
                      <a:r>
                        <a:rPr kumimoji="0" lang="en-US" sz="1500" b="0" i="0" u="none" strike="noStrike" kern="1200" cap="none" spc="0" normalizeH="0" baseline="0" noProof="0" dirty="0">
                          <a:ln>
                            <a:noFill/>
                          </a:ln>
                          <a:solidFill>
                            <a:srgbClr val="606060"/>
                          </a:solidFill>
                          <a:effectLst/>
                          <a:uLnTx/>
                          <a:uFillTx/>
                          <a:latin typeface="+mn-lt"/>
                          <a:ea typeface="Calibri" panose="020F0502020204030204" pitchFamily="34" charset="0"/>
                          <a:cs typeface="+mn-cs"/>
                        </a:rPr>
                        <a:t>Many fixed (landline) Lifeline carriers already offer unlimited local and toll-free calling to their subscribers.</a:t>
                      </a:r>
                    </a:p>
                    <a:p>
                      <a:pPr marL="285750" marR="0" indent="-285750">
                        <a:spcBef>
                          <a:spcPts val="0"/>
                        </a:spcBef>
                        <a:spcAft>
                          <a:spcPts val="1125"/>
                        </a:spcAft>
                        <a:buFont typeface="Arial" panose="020B0604020202020204" pitchFamily="34" charset="0"/>
                        <a:buChar char="•"/>
                      </a:pPr>
                      <a:r>
                        <a:rPr kumimoji="0" lang="en-US" sz="1500" b="0" i="0" u="none" strike="noStrike" kern="1200" cap="none" spc="0" normalizeH="0" baseline="0" noProof="0" dirty="0">
                          <a:ln>
                            <a:noFill/>
                          </a:ln>
                          <a:solidFill>
                            <a:srgbClr val="606060"/>
                          </a:solidFill>
                          <a:effectLst/>
                          <a:uLnTx/>
                          <a:uFillTx/>
                          <a:latin typeface="+mn-lt"/>
                          <a:ea typeface="Calibri" panose="020F0502020204030204" pitchFamily="34" charset="0"/>
                          <a:cs typeface="+mn-cs"/>
                        </a:rPr>
                        <a:t>Many mobile wireless Lifeline carriers are </a:t>
                      </a:r>
                      <a:r>
                        <a:rPr kumimoji="0" lang="en-US" sz="1500" b="0" i="0" u="sng" strike="noStrike" kern="1200" cap="none" spc="0" normalizeH="0" baseline="0" noProof="0" dirty="0">
                          <a:ln>
                            <a:noFill/>
                          </a:ln>
                          <a:solidFill>
                            <a:srgbClr val="606060"/>
                          </a:solidFill>
                          <a:effectLst/>
                          <a:uLnTx/>
                          <a:uFillTx/>
                          <a:latin typeface="+mn-lt"/>
                          <a:ea typeface="Calibri" panose="020F0502020204030204" pitchFamily="34" charset="0"/>
                          <a:cs typeface="+mn-cs"/>
                        </a:rPr>
                        <a:t>temporarily</a:t>
                      </a:r>
                      <a:r>
                        <a:rPr kumimoji="0" lang="en-US" sz="1500" b="0" i="0" u="none" strike="noStrike" kern="1200" cap="none" spc="0" normalizeH="0" baseline="0" noProof="0" dirty="0">
                          <a:ln>
                            <a:noFill/>
                          </a:ln>
                          <a:solidFill>
                            <a:srgbClr val="606060"/>
                          </a:solidFill>
                          <a:effectLst/>
                          <a:uLnTx/>
                          <a:uFillTx/>
                          <a:latin typeface="+mn-lt"/>
                          <a:ea typeface="Calibri" panose="020F0502020204030204" pitchFamily="34" charset="0"/>
                          <a:cs typeface="+mn-cs"/>
                        </a:rPr>
                        <a:t> offering unlimited calling to subscribers during the COVID-19 pandemic. </a:t>
                      </a:r>
                    </a:p>
                    <a:p>
                      <a:pPr marL="285750" marR="0" lvl="0" indent="-285750" algn="l" defTabSz="914400" rtl="0" eaLnBrk="1" fontAlgn="auto" latinLnBrk="0" hangingPunct="1">
                        <a:lnSpc>
                          <a:spcPct val="100000"/>
                        </a:lnSpc>
                        <a:spcBef>
                          <a:spcPts val="0"/>
                        </a:spcBef>
                        <a:spcAft>
                          <a:spcPts val="1125"/>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606060"/>
                          </a:solidFill>
                          <a:effectLst/>
                          <a:uLnTx/>
                          <a:uFillTx/>
                          <a:latin typeface="+mn-lt"/>
                          <a:ea typeface="Calibri" panose="020F0502020204030204" pitchFamily="34" charset="0"/>
                          <a:cs typeface="+mn-cs"/>
                        </a:rPr>
                        <a:t>Find Lifeline carriers in your area: </a:t>
                      </a:r>
                      <a:r>
                        <a:rPr kumimoji="0" lang="en-US" sz="1500" b="0" i="0" u="none" strike="noStrike" kern="1200" cap="none" spc="0" normalizeH="0" baseline="0" noProof="0" dirty="0">
                          <a:ln>
                            <a:noFill/>
                          </a:ln>
                          <a:solidFill>
                            <a:srgbClr val="606060"/>
                          </a:solidFill>
                          <a:effectLst/>
                          <a:uLnTx/>
                          <a:uFillTx/>
                          <a:latin typeface="+mn-lt"/>
                          <a:ea typeface="Calibri" panose="020F0502020204030204" pitchFamily="34" charset="0"/>
                          <a:cs typeface="+mn-cs"/>
                          <a:hlinkClick r:id="rId3"/>
                        </a:rPr>
                        <a:t>https://data.usac.org/publicreports/CompaniesNearMe/Download/Report</a:t>
                      </a:r>
                      <a:endParaRPr kumimoji="0" lang="en-US" sz="1500" b="0" i="0" u="none" strike="noStrike" kern="1200" cap="none" spc="0" normalizeH="0" baseline="0" noProof="0" dirty="0">
                        <a:ln>
                          <a:noFill/>
                        </a:ln>
                        <a:solidFill>
                          <a:srgbClr val="606060"/>
                        </a:solidFill>
                        <a:effectLst/>
                        <a:uLnTx/>
                        <a:uFillTx/>
                        <a:latin typeface="+mn-lt"/>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1125"/>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606060"/>
                          </a:solidFill>
                          <a:effectLst/>
                          <a:uLnTx/>
                          <a:uFillTx/>
                          <a:latin typeface="+mn-lt"/>
                          <a:ea typeface="Calibri" panose="020F0502020204030204" pitchFamily="34" charset="0"/>
                          <a:cs typeface="+mn-cs"/>
                          <a:hlinkClick r:id="rId4"/>
                        </a:rPr>
                        <a:t>https://data.usac.org/publicreports/CompaniesNearMe/State/StateOption/WA</a:t>
                      </a:r>
                      <a:endParaRPr kumimoji="0" lang="en-US" sz="1500" b="0" i="0" u="none" strike="noStrike" kern="1200" cap="none" spc="0" normalizeH="0" baseline="0" noProof="0" dirty="0">
                        <a:ln>
                          <a:noFill/>
                        </a:ln>
                        <a:solidFill>
                          <a:srgbClr val="606060"/>
                        </a:solidFill>
                        <a:effectLst/>
                        <a:uLnTx/>
                        <a:uFillTx/>
                        <a:latin typeface="+mn-lt"/>
                        <a:ea typeface="Calibri" panose="020F0502020204030204" pitchFamily="34" charset="0"/>
                        <a:cs typeface="+mn-cs"/>
                      </a:endParaRPr>
                    </a:p>
                    <a:p>
                      <a:pPr marL="285750" marR="0" indent="-285750">
                        <a:spcBef>
                          <a:spcPts val="0"/>
                        </a:spcBef>
                        <a:spcAft>
                          <a:spcPts val="1125"/>
                        </a:spcAft>
                        <a:buFont typeface="Arial" panose="020B0604020202020204" pitchFamily="34" charset="0"/>
                        <a:buChar char="•"/>
                      </a:pPr>
                      <a:endParaRPr lang="en-US" sz="1500" b="0" dirty="0">
                        <a:solidFill>
                          <a:srgbClr val="404040"/>
                        </a:solidFill>
                        <a:effectLst/>
                        <a:latin typeface="+mn-lt"/>
                        <a:ea typeface="Times New Roman" panose="02020603050405020304" pitchFamily="18" charset="0"/>
                      </a:endParaRPr>
                    </a:p>
                    <a:p>
                      <a:pPr marL="285750" marR="0" indent="-285750">
                        <a:spcBef>
                          <a:spcPts val="0"/>
                        </a:spcBef>
                        <a:spcAft>
                          <a:spcPts val="1125"/>
                        </a:spcAft>
                        <a:buFont typeface="Arial" panose="020B0604020202020204" pitchFamily="34" charset="0"/>
                        <a:buChar char="•"/>
                      </a:pPr>
                      <a:r>
                        <a:rPr lang="en-US" sz="1500" b="0" dirty="0">
                          <a:solidFill>
                            <a:srgbClr val="404040"/>
                          </a:solidFill>
                          <a:effectLst/>
                          <a:latin typeface="+mn-lt"/>
                          <a:ea typeface="Times New Roman" panose="02020603050405020304" pitchFamily="18" charset="0"/>
                        </a:rPr>
                        <a:t>Qualifying individuals: </a:t>
                      </a:r>
                      <a:r>
                        <a:rPr lang="en-US" sz="1500" b="0" dirty="0">
                          <a:solidFill>
                            <a:srgbClr val="404040"/>
                          </a:solidFill>
                          <a:effectLst/>
                          <a:latin typeface="+mn-lt"/>
                          <a:ea typeface="Times New Roman" panose="02020603050405020304" pitchFamily="18" charset="0"/>
                          <a:hlinkClick r:id="rId5"/>
                        </a:rPr>
                        <a:t>https://www.lifelinesupport.org/do-i-qualify/</a:t>
                      </a:r>
                      <a:endParaRPr lang="en-US" sz="1500" b="0" dirty="0">
                        <a:solidFill>
                          <a:srgbClr val="404040"/>
                        </a:solidFill>
                        <a:effectLst/>
                        <a:latin typeface="+mn-lt"/>
                        <a:ea typeface="Times New Roman" panose="02020603050405020304" pitchFamily="18" charset="0"/>
                      </a:endParaRPr>
                    </a:p>
                    <a:p>
                      <a:pPr marL="0" marR="0">
                        <a:spcBef>
                          <a:spcPts val="0"/>
                        </a:spcBef>
                        <a:spcAft>
                          <a:spcPts val="1125"/>
                        </a:spcAft>
                      </a:pPr>
                      <a:endParaRPr lang="en-US" sz="1500" b="0" dirty="0">
                        <a:solidFill>
                          <a:srgbClr val="404040"/>
                        </a:solidFill>
                        <a:effectLst/>
                        <a:latin typeface="+mn-lt"/>
                        <a:ea typeface="Times New Roman" panose="02020603050405020304" pitchFamily="18" charset="0"/>
                      </a:endParaRPr>
                    </a:p>
                    <a:p>
                      <a:pPr marL="285750" marR="0" indent="-285750">
                        <a:spcBef>
                          <a:spcPts val="0"/>
                        </a:spcBef>
                        <a:spcAft>
                          <a:spcPts val="1125"/>
                        </a:spcAft>
                        <a:buFont typeface="Arial" panose="020B0604020202020204" pitchFamily="34" charset="0"/>
                        <a:buChar char="•"/>
                      </a:pPr>
                      <a:r>
                        <a:rPr lang="en-US" sz="1500" b="0" dirty="0">
                          <a:solidFill>
                            <a:srgbClr val="404040"/>
                          </a:solidFill>
                          <a:effectLst/>
                          <a:latin typeface="+mn-lt"/>
                          <a:ea typeface="Times New Roman" panose="02020603050405020304" pitchFamily="18" charset="0"/>
                        </a:rPr>
                        <a:t>More information on the program and how to apply: </a:t>
                      </a:r>
                      <a:r>
                        <a:rPr lang="en-US" sz="1500" b="0" dirty="0">
                          <a:solidFill>
                            <a:srgbClr val="404040"/>
                          </a:solidFill>
                          <a:effectLst/>
                          <a:latin typeface="+mn-lt"/>
                          <a:ea typeface="Times New Roman" panose="02020603050405020304" pitchFamily="18" charset="0"/>
                          <a:hlinkClick r:id="rId6"/>
                        </a:rPr>
                        <a:t>https://www.lifelinesupport.org/</a:t>
                      </a:r>
                      <a:endParaRPr lang="en-US" sz="1500" b="0" dirty="0">
                        <a:solidFill>
                          <a:srgbClr val="404040"/>
                        </a:solidFill>
                        <a:effectLst/>
                        <a:latin typeface="+mn-lt"/>
                        <a:ea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033928145"/>
                  </a:ext>
                </a:extLst>
              </a:tr>
            </a:tbl>
          </a:graphicData>
        </a:graphic>
      </p:graphicFrame>
      <p:pic>
        <p:nvPicPr>
          <p:cNvPr id="1025" name="Picture 1" descr="http://gallery.mailchimp.com/653153ae841fd11de66ad181a/images/transparent.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57250"/>
            <a:ext cx="7144" cy="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400345"/>
      </p:ext>
    </p:extLst>
  </p:cSld>
  <p:clrMapOvr>
    <a:masterClrMapping/>
  </p:clrMapOvr>
</p:sld>
</file>

<file path=ppt/theme/theme1.xml><?xml version="1.0" encoding="utf-8"?>
<a:theme xmlns:a="http://schemas.openxmlformats.org/drawingml/2006/main" name="Office Theme">
  <a:themeElements>
    <a:clrScheme name="Health Care Authority">
      <a:dk1>
        <a:srgbClr val="262626"/>
      </a:dk1>
      <a:lt1>
        <a:sysClr val="window" lastClr="FFFFFF"/>
      </a:lt1>
      <a:dk2>
        <a:srgbClr val="1B3668"/>
      </a:dk2>
      <a:lt2>
        <a:srgbClr val="EEECE1"/>
      </a:lt2>
      <a:accent1>
        <a:srgbClr val="1C639F"/>
      </a:accent1>
      <a:accent2>
        <a:srgbClr val="8CC640"/>
      </a:accent2>
      <a:accent3>
        <a:srgbClr val="FDE17D"/>
      </a:accent3>
      <a:accent4>
        <a:srgbClr val="CFA052"/>
      </a:accent4>
      <a:accent5>
        <a:srgbClr val="F2682A"/>
      </a:accent5>
      <a:accent6>
        <a:srgbClr val="644C78"/>
      </a:accent6>
      <a:hlink>
        <a:srgbClr val="1C639F"/>
      </a:hlink>
      <a:folHlink>
        <a:srgbClr val="72A54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HCA_template 11-2016 [Compatibility Mode]" id="{06AABCC1-0D68-4A5B-9A5B-8B7FF6187DEB}" vid="{742801F2-F0C6-4B15-93AA-BB1349CC9946}"/>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UW">
      <a:dk1>
        <a:srgbClr val="000000"/>
      </a:dk1>
      <a:lt1>
        <a:srgbClr val="FFFFFF"/>
      </a:lt1>
      <a:dk2>
        <a:srgbClr val="595959"/>
      </a:dk2>
      <a:lt2>
        <a:srgbClr val="E7E6E6"/>
      </a:lt2>
      <a:accent1>
        <a:srgbClr val="33006F"/>
      </a:accent1>
      <a:accent2>
        <a:srgbClr val="E8D3A2"/>
      </a:accent2>
      <a:accent3>
        <a:srgbClr val="917B4C"/>
      </a:accent3>
      <a:accent4>
        <a:srgbClr val="8164A8"/>
      </a:accent4>
      <a:accent5>
        <a:srgbClr val="FEE599"/>
      </a:accent5>
      <a:accent6>
        <a:srgbClr val="954F72"/>
      </a:accent6>
      <a:hlink>
        <a:srgbClr val="0563C1"/>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79800EA983D8458422EE6C10E7D87D" ma:contentTypeVersion="1" ma:contentTypeDescription="Create a new document." ma:contentTypeScope="" ma:versionID="ac35c6ee723de243170065e16a1b121a">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D48AA86-AD55-4ECA-BF76-A5EAD560B7DF}">
  <ds:schemaRefs>
    <ds:schemaRef ds:uri="http://schemas.microsoft.com/office/2006/documentManagement/types"/>
    <ds:schemaRef ds:uri="http://purl.org/dc/dcmitype/"/>
    <ds:schemaRef ds:uri="http://purl.org/dc/terms/"/>
    <ds:schemaRef ds:uri="http://www.w3.org/XML/1998/namespace"/>
    <ds:schemaRef ds:uri="http://purl.org/dc/elements/1.1/"/>
    <ds:schemaRef ds:uri="http://schemas.microsoft.com/office/2006/metadata/propertie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45BA1A2E-263B-4523-8781-CFA1B7C013D7}">
  <ds:schemaRefs>
    <ds:schemaRef ds:uri="http://schemas.microsoft.com/sharepoint/v3/contenttype/forms"/>
  </ds:schemaRefs>
</ds:datastoreItem>
</file>

<file path=customXml/itemProps3.xml><?xml version="1.0" encoding="utf-8"?>
<ds:datastoreItem xmlns:ds="http://schemas.openxmlformats.org/officeDocument/2006/customXml" ds:itemID="{F429ACE8-3B54-4E10-B4B2-8A56AA7EE9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25132</TotalTime>
  <Words>2884</Words>
  <Application>Microsoft Office PowerPoint</Application>
  <PresentationFormat>On-screen Show (4:3)</PresentationFormat>
  <Paragraphs>401</Paragraphs>
  <Slides>45</Slides>
  <Notes>32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45</vt:i4>
      </vt:variant>
    </vt:vector>
  </HeadingPairs>
  <TitlesOfParts>
    <vt:vector size="60" baseType="lpstr">
      <vt:lpstr>Arial</vt:lpstr>
      <vt:lpstr>Calibri</vt:lpstr>
      <vt:lpstr>Cambria</vt:lpstr>
      <vt:lpstr>Courier New</vt:lpstr>
      <vt:lpstr>Franklin Gothic</vt:lpstr>
      <vt:lpstr>Lucida Sans Unicode</vt:lpstr>
      <vt:lpstr>Symbol</vt:lpstr>
      <vt:lpstr>Tahoma</vt:lpstr>
      <vt:lpstr>Times New Roman</vt:lpstr>
      <vt:lpstr>Verdana</vt:lpstr>
      <vt:lpstr>Wingdings</vt:lpstr>
      <vt:lpstr>Office Theme</vt:lpstr>
      <vt:lpstr>3_Office Theme</vt:lpstr>
      <vt:lpstr>2_Office Theme</vt:lpstr>
      <vt:lpstr>1_Office Theme</vt:lpstr>
      <vt:lpstr>HIT Operational Plan Update May 26, 2020</vt:lpstr>
      <vt:lpstr>Agenda</vt:lpstr>
      <vt:lpstr>PowerPoint Presentation</vt:lpstr>
      <vt:lpstr>Telehealth</vt:lpstr>
      <vt:lpstr>Zoom Licenses</vt:lpstr>
      <vt:lpstr>Loaner Laptop Program</vt:lpstr>
      <vt:lpstr>PowerPoint Presentation</vt:lpstr>
      <vt:lpstr>Free Cell Phones</vt:lpstr>
      <vt:lpstr>FCC's Lifeline Program:  Discounts for Phone and Broadband Service</vt:lpstr>
      <vt:lpstr>Behavioral Health Institute (BHI)</vt:lpstr>
      <vt:lpstr>PowerPoint Presentation</vt:lpstr>
      <vt:lpstr>1115 MH IMD Waiver Submission</vt:lpstr>
      <vt:lpstr>2020 HIT Operational Plan Activities</vt:lpstr>
      <vt:lpstr>Challenges</vt:lpstr>
      <vt:lpstr>PowerPoint Presentation</vt:lpstr>
      <vt:lpstr>Update </vt:lpstr>
      <vt:lpstr>PowerPoint Presentation</vt:lpstr>
      <vt:lpstr>Navigating Patient Consent </vt:lpstr>
      <vt:lpstr>Part 1: Electronic Consent Business &amp; Technical Requirements </vt:lpstr>
      <vt:lpstr>Participating Organizations</vt:lpstr>
      <vt:lpstr>Part 2: Whole Person Care Discussions              </vt:lpstr>
      <vt:lpstr>PowerPoint Presentation</vt:lpstr>
      <vt:lpstr>PMP Upgrade Update</vt:lpstr>
      <vt:lpstr>PowerPoint Presentation</vt:lpstr>
      <vt:lpstr>PowerPoint Presentation</vt:lpstr>
      <vt:lpstr>PRESCRIPTION DRUG MONITORING PROGRAM (PMP)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Comments?</vt:lpstr>
      <vt:lpstr>PowerPoint Presentation</vt:lpstr>
      <vt:lpstr>Master Person Index</vt:lpstr>
      <vt:lpstr>PowerPoint Presentation</vt:lpstr>
      <vt:lpstr>HCA Telehealth Resources</vt:lpstr>
      <vt:lpstr>HCA Telehealth Resources</vt:lpstr>
      <vt:lpstr>HCA Telehealth Resources</vt:lpstr>
      <vt:lpstr>Bi-Monthly HIT Operational Plan Meetings</vt:lpstr>
      <vt:lpstr>Questions?</vt:lpstr>
    </vt:vector>
  </TitlesOfParts>
  <Company>WA State Health Care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mbur107</dc:creator>
  <cp:lastModifiedBy>Olver, McKenzie (HCA)</cp:lastModifiedBy>
  <cp:revision>314</cp:revision>
  <cp:lastPrinted>2020-01-28T18:53:46Z</cp:lastPrinted>
  <dcterms:created xsi:type="dcterms:W3CDTF">2011-08-23T23:36:37Z</dcterms:created>
  <dcterms:modified xsi:type="dcterms:W3CDTF">2020-05-27T19:25:23Z</dcterms:modified>
</cp:coreProperties>
</file>